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9" r:id="rId4"/>
    <p:sldId id="257" r:id="rId5"/>
    <p:sldId id="471" r:id="rId6"/>
    <p:sldId id="436" r:id="rId7"/>
    <p:sldId id="469" r:id="rId8"/>
    <p:sldId id="441" r:id="rId9"/>
    <p:sldId id="442" r:id="rId10"/>
    <p:sldId id="472" r:id="rId11"/>
    <p:sldId id="470" r:id="rId12"/>
    <p:sldId id="446" r:id="rId13"/>
    <p:sldId id="445" r:id="rId14"/>
    <p:sldId id="447" r:id="rId15"/>
    <p:sldId id="448" r:id="rId16"/>
    <p:sldId id="449" r:id="rId17"/>
    <p:sldId id="450" r:id="rId18"/>
    <p:sldId id="451" r:id="rId19"/>
    <p:sldId id="452" r:id="rId20"/>
    <p:sldId id="453" r:id="rId21"/>
    <p:sldId id="454" r:id="rId22"/>
    <p:sldId id="473" r:id="rId23"/>
    <p:sldId id="455" r:id="rId24"/>
    <p:sldId id="456" r:id="rId25"/>
    <p:sldId id="457" r:id="rId26"/>
    <p:sldId id="458" r:id="rId27"/>
    <p:sldId id="459" r:id="rId28"/>
    <p:sldId id="474" r:id="rId29"/>
    <p:sldId id="461" r:id="rId30"/>
    <p:sldId id="462" r:id="rId31"/>
    <p:sldId id="463" r:id="rId32"/>
    <p:sldId id="464" r:id="rId33"/>
    <p:sldId id="465" r:id="rId34"/>
    <p:sldId id="466" r:id="rId35"/>
    <p:sldId id="467" r:id="rId36"/>
    <p:sldId id="475" r:id="rId37"/>
    <p:sldId id="476" r:id="rId38"/>
    <p:sldId id="275" r:id="rId3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F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4" autoAdjust="0"/>
    <p:restoredTop sz="94630" autoAdjust="0"/>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7322AF67-CC2B-4739-A34B-90F7506AA842}" type="datetimeFigureOut">
              <a:rPr lang="es-ES" smtClean="0"/>
              <a:t>22/09/2025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83388B9-ED37-40FF-994B-8602A46DDB37}" type="slidenum">
              <a:rPr lang="es-ES" smtClean="0"/>
              <a:t>‹Nº›</a:t>
            </a:fld>
            <a:endParaRPr lang="es-ES"/>
          </a:p>
        </p:txBody>
      </p:sp>
    </p:spTree>
    <p:extLst>
      <p:ext uri="{BB962C8B-B14F-4D97-AF65-F5344CB8AC3E}">
        <p14:creationId xmlns:p14="http://schemas.microsoft.com/office/powerpoint/2010/main" val="1921727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7322AF67-CC2B-4739-A34B-90F7506AA842}" type="datetimeFigureOut">
              <a:rPr lang="es-ES" smtClean="0"/>
              <a:t>22/09/2025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83388B9-ED37-40FF-994B-8602A46DDB37}" type="slidenum">
              <a:rPr lang="es-ES" smtClean="0"/>
              <a:t>‹Nº›</a:t>
            </a:fld>
            <a:endParaRPr lang="es-ES"/>
          </a:p>
        </p:txBody>
      </p:sp>
    </p:spTree>
    <p:extLst>
      <p:ext uri="{BB962C8B-B14F-4D97-AF65-F5344CB8AC3E}">
        <p14:creationId xmlns:p14="http://schemas.microsoft.com/office/powerpoint/2010/main" val="137187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7322AF67-CC2B-4739-A34B-90F7506AA842}" type="datetimeFigureOut">
              <a:rPr lang="es-ES" smtClean="0"/>
              <a:t>22/09/2025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83388B9-ED37-40FF-994B-8602A46DDB37}" type="slidenum">
              <a:rPr lang="es-ES" smtClean="0"/>
              <a:t>‹Nº›</a:t>
            </a:fld>
            <a:endParaRPr lang="es-ES"/>
          </a:p>
        </p:txBody>
      </p:sp>
    </p:spTree>
    <p:extLst>
      <p:ext uri="{BB962C8B-B14F-4D97-AF65-F5344CB8AC3E}">
        <p14:creationId xmlns:p14="http://schemas.microsoft.com/office/powerpoint/2010/main" val="2002661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072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67" b="1" i="0">
                <a:solidFill>
                  <a:srgbClr val="124986"/>
                </a:solidFill>
                <a:latin typeface="Roboto"/>
                <a:cs typeface="Roboto"/>
              </a:defRPr>
            </a:lvl1pPr>
          </a:lstStyle>
          <a:p>
            <a:endParaRPr/>
          </a:p>
        </p:txBody>
      </p:sp>
      <p:sp>
        <p:nvSpPr>
          <p:cNvPr id="3" name="Holder 3"/>
          <p:cNvSpPr>
            <a:spLocks noGrp="1"/>
          </p:cNvSpPr>
          <p:nvPr>
            <p:ph type="body" idx="1"/>
          </p:nvPr>
        </p:nvSpPr>
        <p:spPr/>
        <p:txBody>
          <a:bodyPr lIns="0" tIns="0" rIns="0" bIns="0"/>
          <a:lstStyle>
            <a:lvl1pPr>
              <a:defRPr sz="1867" b="1" i="0">
                <a:solidFill>
                  <a:srgbClr val="001F5F"/>
                </a:solidFill>
                <a:latin typeface="Roboto"/>
                <a:cs typeface="Robo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879755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67" b="1" i="0">
                <a:solidFill>
                  <a:srgbClr val="124986"/>
                </a:solidFill>
                <a:latin typeface="Roboto"/>
                <a:cs typeface="Robo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520500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7322AF67-CC2B-4739-A34B-90F7506AA842}" type="datetimeFigureOut">
              <a:rPr lang="es-ES" smtClean="0"/>
              <a:t>22/09/2025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83388B9-ED37-40FF-994B-8602A46DDB37}" type="slidenum">
              <a:rPr lang="es-ES" smtClean="0"/>
              <a:t>‹Nº›</a:t>
            </a:fld>
            <a:endParaRPr lang="es-ES"/>
          </a:p>
        </p:txBody>
      </p:sp>
    </p:spTree>
    <p:extLst>
      <p:ext uri="{BB962C8B-B14F-4D97-AF65-F5344CB8AC3E}">
        <p14:creationId xmlns:p14="http://schemas.microsoft.com/office/powerpoint/2010/main" val="1594893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7322AF67-CC2B-4739-A34B-90F7506AA842}" type="datetimeFigureOut">
              <a:rPr lang="es-ES" smtClean="0"/>
              <a:t>22/09/2025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83388B9-ED37-40FF-994B-8602A46DDB37}" type="slidenum">
              <a:rPr lang="es-ES" smtClean="0"/>
              <a:t>‹Nº›</a:t>
            </a:fld>
            <a:endParaRPr lang="es-ES"/>
          </a:p>
        </p:txBody>
      </p:sp>
    </p:spTree>
    <p:extLst>
      <p:ext uri="{BB962C8B-B14F-4D97-AF65-F5344CB8AC3E}">
        <p14:creationId xmlns:p14="http://schemas.microsoft.com/office/powerpoint/2010/main" val="22685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7322AF67-CC2B-4739-A34B-90F7506AA842}" type="datetimeFigureOut">
              <a:rPr lang="es-ES" smtClean="0"/>
              <a:t>22/09/2025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83388B9-ED37-40FF-994B-8602A46DDB37}" type="slidenum">
              <a:rPr lang="es-ES" smtClean="0"/>
              <a:t>‹Nº›</a:t>
            </a:fld>
            <a:endParaRPr lang="es-ES"/>
          </a:p>
        </p:txBody>
      </p:sp>
    </p:spTree>
    <p:extLst>
      <p:ext uri="{BB962C8B-B14F-4D97-AF65-F5344CB8AC3E}">
        <p14:creationId xmlns:p14="http://schemas.microsoft.com/office/powerpoint/2010/main" val="4041568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7322AF67-CC2B-4739-A34B-90F7506AA842}" type="datetimeFigureOut">
              <a:rPr lang="es-ES" smtClean="0"/>
              <a:t>22/09/2025</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83388B9-ED37-40FF-994B-8602A46DDB37}" type="slidenum">
              <a:rPr lang="es-ES" smtClean="0"/>
              <a:t>‹Nº›</a:t>
            </a:fld>
            <a:endParaRPr lang="es-ES"/>
          </a:p>
        </p:txBody>
      </p:sp>
    </p:spTree>
    <p:extLst>
      <p:ext uri="{BB962C8B-B14F-4D97-AF65-F5344CB8AC3E}">
        <p14:creationId xmlns:p14="http://schemas.microsoft.com/office/powerpoint/2010/main" val="753517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7322AF67-CC2B-4739-A34B-90F7506AA842}" type="datetimeFigureOut">
              <a:rPr lang="es-ES" smtClean="0"/>
              <a:t>22/09/2025</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83388B9-ED37-40FF-994B-8602A46DDB37}" type="slidenum">
              <a:rPr lang="es-ES" smtClean="0"/>
              <a:t>‹Nº›</a:t>
            </a:fld>
            <a:endParaRPr lang="es-ES"/>
          </a:p>
        </p:txBody>
      </p:sp>
    </p:spTree>
    <p:extLst>
      <p:ext uri="{BB962C8B-B14F-4D97-AF65-F5344CB8AC3E}">
        <p14:creationId xmlns:p14="http://schemas.microsoft.com/office/powerpoint/2010/main" val="272745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322AF67-CC2B-4739-A34B-90F7506AA842}" type="datetimeFigureOut">
              <a:rPr lang="es-ES" smtClean="0"/>
              <a:t>22/09/2025</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83388B9-ED37-40FF-994B-8602A46DDB37}" type="slidenum">
              <a:rPr lang="es-ES" smtClean="0"/>
              <a:t>‹Nº›</a:t>
            </a:fld>
            <a:endParaRPr lang="es-ES"/>
          </a:p>
        </p:txBody>
      </p:sp>
    </p:spTree>
    <p:extLst>
      <p:ext uri="{BB962C8B-B14F-4D97-AF65-F5344CB8AC3E}">
        <p14:creationId xmlns:p14="http://schemas.microsoft.com/office/powerpoint/2010/main" val="76378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22AF67-CC2B-4739-A34B-90F7506AA842}" type="datetimeFigureOut">
              <a:rPr lang="es-ES" smtClean="0"/>
              <a:t>22/09/2025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83388B9-ED37-40FF-994B-8602A46DDB37}" type="slidenum">
              <a:rPr lang="es-ES" smtClean="0"/>
              <a:t>‹Nº›</a:t>
            </a:fld>
            <a:endParaRPr lang="es-ES"/>
          </a:p>
        </p:txBody>
      </p:sp>
    </p:spTree>
    <p:extLst>
      <p:ext uri="{BB962C8B-B14F-4D97-AF65-F5344CB8AC3E}">
        <p14:creationId xmlns:p14="http://schemas.microsoft.com/office/powerpoint/2010/main" val="1863578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22AF67-CC2B-4739-A34B-90F7506AA842}" type="datetimeFigureOut">
              <a:rPr lang="es-ES" smtClean="0"/>
              <a:t>22/09/2025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83388B9-ED37-40FF-994B-8602A46DDB37}" type="slidenum">
              <a:rPr lang="es-ES" smtClean="0"/>
              <a:t>‹Nº›</a:t>
            </a:fld>
            <a:endParaRPr lang="es-ES"/>
          </a:p>
        </p:txBody>
      </p:sp>
    </p:spTree>
    <p:extLst>
      <p:ext uri="{BB962C8B-B14F-4D97-AF65-F5344CB8AC3E}">
        <p14:creationId xmlns:p14="http://schemas.microsoft.com/office/powerpoint/2010/main" val="695609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22AF67-CC2B-4739-A34B-90F7506AA842}" type="datetimeFigureOut">
              <a:rPr lang="es-ES" smtClean="0"/>
              <a:t>22/09/2025</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3388B9-ED37-40FF-994B-8602A46DDB37}" type="slidenum">
              <a:rPr lang="es-ES" smtClean="0"/>
              <a:t>‹Nº›</a:t>
            </a:fld>
            <a:endParaRPr lang="es-ES"/>
          </a:p>
        </p:txBody>
      </p:sp>
    </p:spTree>
    <p:extLst>
      <p:ext uri="{BB962C8B-B14F-4D97-AF65-F5344CB8AC3E}">
        <p14:creationId xmlns:p14="http://schemas.microsoft.com/office/powerpoint/2010/main" val="705470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6963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503058" y="3680145"/>
            <a:ext cx="5539263" cy="286617"/>
          </a:xfrm>
          <a:prstGeom prst="rect">
            <a:avLst/>
          </a:prstGeom>
        </p:spPr>
        <p:txBody>
          <a:bodyPr vert="horz" wrap="square" lIns="0" tIns="9525" rIns="0" bIns="0" rtlCol="0">
            <a:spAutoFit/>
          </a:bodyPr>
          <a:lstStyle/>
          <a:p>
            <a:pPr algn="ctr">
              <a:spcBef>
                <a:spcPts val="75"/>
              </a:spcBef>
            </a:pPr>
            <a:r>
              <a:rPr spc="-15" dirty="0">
                <a:solidFill>
                  <a:srgbClr val="FFFFFF"/>
                </a:solidFill>
                <a:latin typeface="Arial Black"/>
                <a:cs typeface="Arial Black"/>
              </a:rPr>
              <a:t>UNIDAD</a:t>
            </a:r>
            <a:r>
              <a:rPr spc="-30" dirty="0">
                <a:solidFill>
                  <a:srgbClr val="FFFFFF"/>
                </a:solidFill>
                <a:latin typeface="Arial Black"/>
                <a:cs typeface="Arial Black"/>
              </a:rPr>
              <a:t> </a:t>
            </a:r>
            <a:r>
              <a:rPr spc="-4" dirty="0">
                <a:solidFill>
                  <a:srgbClr val="FFFFFF"/>
                </a:solidFill>
                <a:latin typeface="Arial Black"/>
                <a:cs typeface="Arial Black"/>
              </a:rPr>
              <a:t>I:</a:t>
            </a:r>
            <a:r>
              <a:rPr spc="4" dirty="0">
                <a:solidFill>
                  <a:srgbClr val="FFFFFF"/>
                </a:solidFill>
                <a:latin typeface="Arial Black"/>
                <a:cs typeface="Arial Black"/>
              </a:rPr>
              <a:t> </a:t>
            </a:r>
            <a:r>
              <a:rPr spc="-4" dirty="0">
                <a:solidFill>
                  <a:srgbClr val="FFFFFF"/>
                </a:solidFill>
                <a:latin typeface="Arial Black"/>
                <a:cs typeface="Arial Black"/>
              </a:rPr>
              <a:t>INTRODUCCIÓN</a:t>
            </a:r>
            <a:r>
              <a:rPr spc="-38" dirty="0">
                <a:solidFill>
                  <a:srgbClr val="FFFFFF"/>
                </a:solidFill>
                <a:latin typeface="Arial Black"/>
                <a:cs typeface="Arial Black"/>
              </a:rPr>
              <a:t> </a:t>
            </a:r>
            <a:r>
              <a:rPr dirty="0">
                <a:solidFill>
                  <a:srgbClr val="FFFFFF"/>
                </a:solidFill>
                <a:latin typeface="Arial Black"/>
                <a:cs typeface="Arial Black"/>
              </a:rPr>
              <a:t>A</a:t>
            </a:r>
            <a:r>
              <a:rPr spc="-11" dirty="0">
                <a:solidFill>
                  <a:srgbClr val="FFFFFF"/>
                </a:solidFill>
                <a:latin typeface="Arial Black"/>
                <a:cs typeface="Arial Black"/>
              </a:rPr>
              <a:t> </a:t>
            </a:r>
            <a:r>
              <a:rPr spc="-4" dirty="0">
                <a:solidFill>
                  <a:srgbClr val="FFFFFF"/>
                </a:solidFill>
                <a:latin typeface="Arial Black"/>
                <a:cs typeface="Arial Black"/>
              </a:rPr>
              <a:t>LAS</a:t>
            </a:r>
            <a:r>
              <a:rPr spc="-15" dirty="0">
                <a:solidFill>
                  <a:srgbClr val="FFFFFF"/>
                </a:solidFill>
                <a:latin typeface="Arial Black"/>
                <a:cs typeface="Arial Black"/>
              </a:rPr>
              <a:t> </a:t>
            </a:r>
            <a:r>
              <a:rPr spc="-4" dirty="0">
                <a:solidFill>
                  <a:srgbClr val="FFFFFF"/>
                </a:solidFill>
                <a:latin typeface="Arial Black"/>
                <a:cs typeface="Arial Black"/>
              </a:rPr>
              <a:t>FINANZAS</a:t>
            </a:r>
            <a:endParaRPr dirty="0">
              <a:latin typeface="Arial Black"/>
              <a:cs typeface="Arial Black"/>
            </a:endParaRPr>
          </a:p>
        </p:txBody>
      </p:sp>
      <p:sp>
        <p:nvSpPr>
          <p:cNvPr id="5" name="object 5"/>
          <p:cNvSpPr txBox="1"/>
          <p:nvPr/>
        </p:nvSpPr>
        <p:spPr>
          <a:xfrm>
            <a:off x="2484215" y="339913"/>
            <a:ext cx="7221855" cy="932948"/>
          </a:xfrm>
          <a:prstGeom prst="rect">
            <a:avLst/>
          </a:prstGeom>
        </p:spPr>
        <p:txBody>
          <a:bodyPr vert="horz" wrap="square" lIns="0" tIns="9525" rIns="0" bIns="0" rtlCol="0">
            <a:spAutoFit/>
          </a:bodyPr>
          <a:lstStyle/>
          <a:p>
            <a:pPr algn="ctr">
              <a:spcBef>
                <a:spcPts val="75"/>
              </a:spcBef>
            </a:pPr>
            <a:r>
              <a:rPr sz="1500" spc="-8" dirty="0">
                <a:solidFill>
                  <a:srgbClr val="003399"/>
                </a:solidFill>
                <a:latin typeface="Arial Black"/>
                <a:cs typeface="Arial Black"/>
              </a:rPr>
              <a:t>UNIVERSIDAD</a:t>
            </a:r>
            <a:r>
              <a:rPr sz="1500" spc="-15" dirty="0">
                <a:solidFill>
                  <a:srgbClr val="003399"/>
                </a:solidFill>
                <a:latin typeface="Arial Black"/>
                <a:cs typeface="Arial Black"/>
              </a:rPr>
              <a:t> </a:t>
            </a:r>
            <a:r>
              <a:rPr sz="1500" spc="-8" dirty="0">
                <a:solidFill>
                  <a:srgbClr val="003399"/>
                </a:solidFill>
                <a:latin typeface="Arial Black"/>
                <a:cs typeface="Arial Black"/>
              </a:rPr>
              <a:t>NACIONAL</a:t>
            </a:r>
            <a:r>
              <a:rPr sz="1500" spc="-15" dirty="0">
                <a:solidFill>
                  <a:srgbClr val="003399"/>
                </a:solidFill>
                <a:latin typeface="Arial Black"/>
                <a:cs typeface="Arial Black"/>
              </a:rPr>
              <a:t> </a:t>
            </a:r>
            <a:r>
              <a:rPr sz="1500" dirty="0">
                <a:solidFill>
                  <a:srgbClr val="003399"/>
                </a:solidFill>
                <a:latin typeface="Arial Black"/>
                <a:cs typeface="Arial Black"/>
              </a:rPr>
              <a:t>DE</a:t>
            </a:r>
            <a:r>
              <a:rPr sz="1500" spc="-11" dirty="0">
                <a:solidFill>
                  <a:srgbClr val="003399"/>
                </a:solidFill>
                <a:latin typeface="Arial Black"/>
                <a:cs typeface="Arial Black"/>
              </a:rPr>
              <a:t> </a:t>
            </a:r>
            <a:r>
              <a:rPr sz="1500" spc="-4" dirty="0">
                <a:solidFill>
                  <a:srgbClr val="003399"/>
                </a:solidFill>
                <a:latin typeface="Arial Black"/>
                <a:cs typeface="Arial Black"/>
              </a:rPr>
              <a:t>INGENIERÍA</a:t>
            </a:r>
            <a:endParaRPr sz="1500" dirty="0">
              <a:latin typeface="Arial Black"/>
              <a:cs typeface="Arial Black"/>
            </a:endParaRPr>
          </a:p>
          <a:p>
            <a:pPr algn="ctr">
              <a:lnSpc>
                <a:spcPct val="100000"/>
              </a:lnSpc>
            </a:pPr>
            <a:r>
              <a:rPr sz="1500" dirty="0">
                <a:solidFill>
                  <a:srgbClr val="003399"/>
                </a:solidFill>
                <a:latin typeface="Arial Black"/>
                <a:cs typeface="Arial Black"/>
              </a:rPr>
              <a:t>DIRECCIÓN DE</a:t>
            </a:r>
            <a:r>
              <a:rPr lang="es-MX" sz="1500" dirty="0">
                <a:solidFill>
                  <a:srgbClr val="003399"/>
                </a:solidFill>
                <a:latin typeface="Arial Black"/>
                <a:cs typeface="Arial Black"/>
              </a:rPr>
              <a:t>L AREA</a:t>
            </a:r>
            <a:r>
              <a:rPr sz="1500" spc="-4" dirty="0">
                <a:solidFill>
                  <a:srgbClr val="003399"/>
                </a:solidFill>
                <a:latin typeface="Arial Black"/>
                <a:cs typeface="Arial Black"/>
              </a:rPr>
              <a:t> </a:t>
            </a:r>
            <a:r>
              <a:rPr lang="es-MX" sz="1500" spc="-4" dirty="0">
                <a:solidFill>
                  <a:srgbClr val="003399"/>
                </a:solidFill>
                <a:latin typeface="Arial Black"/>
                <a:cs typeface="Arial Black"/>
              </a:rPr>
              <a:t>DEL CONOCIMIENTO DE </a:t>
            </a:r>
            <a:r>
              <a:rPr sz="1500" spc="-8" dirty="0">
                <a:solidFill>
                  <a:srgbClr val="003399"/>
                </a:solidFill>
                <a:latin typeface="Arial Black"/>
                <a:cs typeface="Arial Black"/>
              </a:rPr>
              <a:t>TECNOLOGÍA</a:t>
            </a:r>
            <a:r>
              <a:rPr sz="1500" dirty="0">
                <a:solidFill>
                  <a:srgbClr val="003399"/>
                </a:solidFill>
                <a:latin typeface="Arial Black"/>
                <a:cs typeface="Arial Black"/>
              </a:rPr>
              <a:t> DE</a:t>
            </a:r>
            <a:r>
              <a:rPr sz="1500" spc="4" dirty="0">
                <a:solidFill>
                  <a:srgbClr val="003399"/>
                </a:solidFill>
                <a:latin typeface="Arial Black"/>
                <a:cs typeface="Arial Black"/>
              </a:rPr>
              <a:t> </a:t>
            </a:r>
            <a:r>
              <a:rPr sz="1500" dirty="0">
                <a:solidFill>
                  <a:srgbClr val="003399"/>
                </a:solidFill>
                <a:latin typeface="Arial Black"/>
                <a:cs typeface="Arial Black"/>
              </a:rPr>
              <a:t>LA</a:t>
            </a:r>
            <a:r>
              <a:rPr sz="1500" spc="-4" dirty="0">
                <a:solidFill>
                  <a:srgbClr val="003399"/>
                </a:solidFill>
                <a:latin typeface="Arial Black"/>
                <a:cs typeface="Arial Black"/>
              </a:rPr>
              <a:t> INFORMACIÓN </a:t>
            </a:r>
            <a:r>
              <a:rPr sz="1500" dirty="0">
                <a:solidFill>
                  <a:srgbClr val="003399"/>
                </a:solidFill>
                <a:latin typeface="Arial Black"/>
                <a:cs typeface="Arial Black"/>
              </a:rPr>
              <a:t>Y</a:t>
            </a:r>
            <a:r>
              <a:rPr sz="1500" spc="-8" dirty="0">
                <a:solidFill>
                  <a:srgbClr val="003399"/>
                </a:solidFill>
                <a:latin typeface="Arial Black"/>
                <a:cs typeface="Arial Black"/>
              </a:rPr>
              <a:t> </a:t>
            </a:r>
            <a:r>
              <a:rPr sz="1500" spc="-4" dirty="0">
                <a:solidFill>
                  <a:srgbClr val="003399"/>
                </a:solidFill>
                <a:latin typeface="Arial Black"/>
                <a:cs typeface="Arial Black"/>
              </a:rPr>
              <a:t>COMUNICACIÓN</a:t>
            </a:r>
            <a:endParaRPr sz="1500" dirty="0">
              <a:latin typeface="Arial Black"/>
              <a:cs typeface="Arial Black"/>
            </a:endParaRPr>
          </a:p>
          <a:p>
            <a:pPr marL="2363153" marR="2358390" algn="ctr"/>
            <a:r>
              <a:rPr lang="es-MX" sz="1500" spc="-4" dirty="0">
                <a:solidFill>
                  <a:srgbClr val="003399"/>
                </a:solidFill>
                <a:latin typeface="Arial Black"/>
                <a:cs typeface="Arial Black"/>
              </a:rPr>
              <a:t>DACTIC- SISTEMA</a:t>
            </a:r>
            <a:endParaRPr sz="1500" dirty="0">
              <a:latin typeface="Arial Black"/>
              <a:cs typeface="Arial Black"/>
            </a:endParaRPr>
          </a:p>
        </p:txBody>
      </p:sp>
      <p:sp>
        <p:nvSpPr>
          <p:cNvPr id="7" name="object 7"/>
          <p:cNvSpPr txBox="1"/>
          <p:nvPr/>
        </p:nvSpPr>
        <p:spPr>
          <a:xfrm>
            <a:off x="9902952" y="5677130"/>
            <a:ext cx="77153" cy="148117"/>
          </a:xfrm>
          <a:prstGeom prst="rect">
            <a:avLst/>
          </a:prstGeom>
        </p:spPr>
        <p:txBody>
          <a:bodyPr vert="horz" wrap="square" lIns="0" tIns="9525" rIns="0" bIns="0" rtlCol="0">
            <a:spAutoFit/>
          </a:bodyPr>
          <a:lstStyle/>
          <a:p>
            <a:pPr marL="9525">
              <a:spcBef>
                <a:spcPts val="75"/>
              </a:spcBef>
            </a:pPr>
            <a:r>
              <a:rPr sz="900" dirty="0">
                <a:solidFill>
                  <a:srgbClr val="888888"/>
                </a:solidFill>
                <a:latin typeface="Calibri"/>
                <a:cs typeface="Calibri"/>
              </a:rPr>
              <a:t>1</a:t>
            </a:r>
            <a:endParaRPr sz="900">
              <a:latin typeface="Calibri"/>
              <a:cs typeface="Calibri"/>
            </a:endParaRPr>
          </a:p>
        </p:txBody>
      </p:sp>
      <p:pic>
        <p:nvPicPr>
          <p:cNvPr id="14" name="object 14"/>
          <p:cNvPicPr/>
          <p:nvPr/>
        </p:nvPicPr>
        <p:blipFill>
          <a:blip r:embed="rId2" cstate="print"/>
          <a:stretch>
            <a:fillRect/>
          </a:stretch>
        </p:blipFill>
        <p:spPr>
          <a:xfrm>
            <a:off x="475870" y="529210"/>
            <a:ext cx="809243" cy="554355"/>
          </a:xfrm>
          <a:prstGeom prst="rect">
            <a:avLst/>
          </a:prstGeom>
          <a:solidFill>
            <a:schemeClr val="bg1"/>
          </a:solidFill>
        </p:spPr>
      </p:pic>
      <p:pic>
        <p:nvPicPr>
          <p:cNvPr id="8" name="Imagen 7">
            <a:extLst>
              <a:ext uri="{FF2B5EF4-FFF2-40B4-BE49-F238E27FC236}">
                <a16:creationId xmlns:a16="http://schemas.microsoft.com/office/drawing/2014/main" id="{14A098B2-82AD-4791-83D7-F30AA8705AD0}"/>
              </a:ext>
            </a:extLst>
          </p:cNvPr>
          <p:cNvPicPr>
            <a:picLocks noChangeAspect="1"/>
          </p:cNvPicPr>
          <p:nvPr/>
        </p:nvPicPr>
        <p:blipFill>
          <a:blip r:embed="rId3"/>
          <a:stretch>
            <a:fillRect/>
          </a:stretch>
        </p:blipFill>
        <p:spPr>
          <a:xfrm>
            <a:off x="1239838" y="2414085"/>
            <a:ext cx="9399615" cy="4104002"/>
          </a:xfrm>
          <a:prstGeom prst="rect">
            <a:avLst/>
          </a:prstGeom>
        </p:spPr>
      </p:pic>
      <p:sp>
        <p:nvSpPr>
          <p:cNvPr id="10" name="object 13">
            <a:extLst>
              <a:ext uri="{FF2B5EF4-FFF2-40B4-BE49-F238E27FC236}">
                <a16:creationId xmlns:a16="http://schemas.microsoft.com/office/drawing/2014/main" id="{0CA37D95-9BBE-4796-BAB0-C4C45552B17F}"/>
              </a:ext>
            </a:extLst>
          </p:cNvPr>
          <p:cNvSpPr txBox="1">
            <a:spLocks noGrp="1"/>
          </p:cNvSpPr>
          <p:nvPr>
            <p:ph type="title"/>
          </p:nvPr>
        </p:nvSpPr>
        <p:spPr>
          <a:xfrm>
            <a:off x="4785348" y="1638281"/>
            <a:ext cx="2048087" cy="285549"/>
          </a:xfrm>
          <a:prstGeom prst="rect">
            <a:avLst/>
          </a:prstGeom>
          <a:solidFill>
            <a:schemeClr val="bg1"/>
          </a:solidFill>
        </p:spPr>
        <p:txBody>
          <a:bodyPr vert="horz" wrap="square" lIns="0" tIns="8467" rIns="0" bIns="0" rtlCol="0" anchor="ctr">
            <a:spAutoFit/>
          </a:bodyPr>
          <a:lstStyle/>
          <a:p>
            <a:pPr marL="8467" algn="ctr">
              <a:lnSpc>
                <a:spcPct val="100000"/>
              </a:lnSpc>
              <a:spcBef>
                <a:spcPts val="67"/>
              </a:spcBef>
              <a:tabLst>
                <a:tab pos="456800" algn="l"/>
              </a:tabLst>
            </a:pPr>
            <a:r>
              <a:rPr sz="1800" spc="-4" dirty="0">
                <a:solidFill>
                  <a:srgbClr val="003399"/>
                </a:solidFill>
                <a:latin typeface="Arial Black"/>
                <a:ea typeface="+mn-ea"/>
              </a:rPr>
              <a:t>II	UNIDAD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72424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72424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sp>
        <p:nvSpPr>
          <p:cNvPr id="8" name="CuadroTexto 7">
            <a:extLst>
              <a:ext uri="{FF2B5EF4-FFF2-40B4-BE49-F238E27FC236}">
                <a16:creationId xmlns:a16="http://schemas.microsoft.com/office/drawing/2014/main" id="{EE295778-5C60-432E-8BD8-7C1643615063}"/>
              </a:ext>
            </a:extLst>
          </p:cNvPr>
          <p:cNvSpPr txBox="1"/>
          <p:nvPr/>
        </p:nvSpPr>
        <p:spPr>
          <a:xfrm>
            <a:off x="642928" y="1356921"/>
            <a:ext cx="10625294" cy="2677656"/>
          </a:xfrm>
          <a:prstGeom prst="rect">
            <a:avLst/>
          </a:prstGeom>
          <a:noFill/>
        </p:spPr>
        <p:txBody>
          <a:bodyPr wrap="square">
            <a:spAutoFit/>
          </a:bodyPr>
          <a:lstStyle/>
          <a:p>
            <a:r>
              <a:rPr lang="es-MX" sz="2400" b="1" dirty="0"/>
              <a:t>Ejemplo ilustrativo</a:t>
            </a:r>
          </a:p>
          <a:p>
            <a:r>
              <a:rPr lang="es-MX" sz="2400" dirty="0"/>
              <a:t>Imaginemos una empresa que en el año reporta </a:t>
            </a:r>
            <a:r>
              <a:rPr lang="es-MX" sz="2400" b="1" dirty="0"/>
              <a:t>C$ 200,000 de utilidades</a:t>
            </a:r>
            <a:r>
              <a:rPr lang="es-MX" sz="2400" dirty="0"/>
              <a:t>.</a:t>
            </a:r>
          </a:p>
          <a:p>
            <a:pPr>
              <a:buFont typeface="Arial" panose="020B0604020202020204" pitchFamily="34" charset="0"/>
              <a:buChar char="•"/>
            </a:pPr>
            <a:r>
              <a:rPr lang="es-MX" sz="2400" dirty="0"/>
              <a:t>Sin embargo, tiene </a:t>
            </a:r>
            <a:r>
              <a:rPr lang="es-MX" sz="2400" b="1" dirty="0"/>
              <a:t>C$ 300,000 en cuentas por cobrar</a:t>
            </a:r>
            <a:r>
              <a:rPr lang="es-MX" sz="2400" dirty="0"/>
              <a:t> que aún no le han pagado sus clientes.</a:t>
            </a:r>
          </a:p>
          <a:p>
            <a:pPr>
              <a:buFont typeface="Arial" panose="020B0604020202020204" pitchFamily="34" charset="0"/>
              <a:buChar char="•"/>
            </a:pPr>
            <a:r>
              <a:rPr lang="es-MX" sz="2400" dirty="0"/>
              <a:t>Además, debe cancelar </a:t>
            </a:r>
            <a:r>
              <a:rPr lang="es-MX" sz="2400" b="1" dirty="0"/>
              <a:t>C$ 150,000 a proveedores en 30 días</a:t>
            </a:r>
            <a:r>
              <a:rPr lang="es-MX" sz="2400" dirty="0"/>
              <a:t>.</a:t>
            </a:r>
          </a:p>
          <a:p>
            <a:r>
              <a:rPr lang="es-MX" sz="2400" dirty="0"/>
              <a:t>Resultado: aunque es rentable (tiene utilidades), no tiene suficiente efectivo para cubrir sus deudas inmediatas</a:t>
            </a:r>
            <a:r>
              <a:rPr lang="es-MX" dirty="0"/>
              <a:t>.</a:t>
            </a:r>
          </a:p>
        </p:txBody>
      </p:sp>
      <p:sp>
        <p:nvSpPr>
          <p:cNvPr id="9" name="CuadroTexto 8">
            <a:extLst>
              <a:ext uri="{FF2B5EF4-FFF2-40B4-BE49-F238E27FC236}">
                <a16:creationId xmlns:a16="http://schemas.microsoft.com/office/drawing/2014/main" id="{37E49B29-6C58-4C89-A4E8-4044D80A464B}"/>
              </a:ext>
            </a:extLst>
          </p:cNvPr>
          <p:cNvSpPr txBox="1"/>
          <p:nvPr/>
        </p:nvSpPr>
        <p:spPr>
          <a:xfrm>
            <a:off x="642928" y="4336487"/>
            <a:ext cx="10442414" cy="1569660"/>
          </a:xfrm>
          <a:prstGeom prst="rect">
            <a:avLst/>
          </a:prstGeom>
          <a:noFill/>
        </p:spPr>
        <p:txBody>
          <a:bodyPr wrap="square">
            <a:spAutoFit/>
          </a:bodyPr>
          <a:lstStyle/>
          <a:p>
            <a:r>
              <a:rPr lang="es-MX" sz="2400" dirty="0"/>
              <a:t>La utilidad mide la </a:t>
            </a:r>
            <a:r>
              <a:rPr lang="es-MX" sz="2400" b="1" dirty="0"/>
              <a:t>rentabilidad contable</a:t>
            </a:r>
            <a:r>
              <a:rPr lang="es-MX" sz="2400" dirty="0"/>
              <a:t>, mientras que la liquidez refleja la </a:t>
            </a:r>
            <a:r>
              <a:rPr lang="es-MX" sz="2400" b="1" dirty="0"/>
              <a:t>capacidad real de pago</a:t>
            </a:r>
            <a:r>
              <a:rPr lang="es-MX" sz="2400" dirty="0"/>
              <a:t> en el corto plazo.</a:t>
            </a:r>
            <a:br>
              <a:rPr lang="es-MX" sz="2400" dirty="0"/>
            </a:br>
            <a:r>
              <a:rPr lang="es-MX" sz="2400" dirty="0"/>
              <a:t>Una empresa puede “lucir rentable en papel”, pero quebrar si no administra bien su liquidez.</a:t>
            </a:r>
            <a:endParaRPr lang="es-NI" sz="2400" dirty="0"/>
          </a:p>
        </p:txBody>
      </p:sp>
      <p:pic>
        <p:nvPicPr>
          <p:cNvPr id="10" name="Picture 2" descr="https://lh6.googleusercontent.com/RWcfpnmbX0Nm3JsKdKMv0m9mjuRdMA8I7RU4-XZyzUydRP0yTPWVEigB3rr5396Bz9ECBB72SS3qSiMeFRIlYmboJOCAczknSNRYQ3yelOA559uE-STEQHL8ZpLx8DrfPRAyP6dhNN713XhrRQ">
            <a:extLst>
              <a:ext uri="{FF2B5EF4-FFF2-40B4-BE49-F238E27FC236}">
                <a16:creationId xmlns:a16="http://schemas.microsoft.com/office/drawing/2014/main" id="{9D612001-C16E-4894-B466-267CBDFC3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1788">
            <a:off x="8941468" y="81453"/>
            <a:ext cx="2965597" cy="141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204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sp>
        <p:nvSpPr>
          <p:cNvPr id="4" name="Rectángulo 3"/>
          <p:cNvSpPr/>
          <p:nvPr/>
        </p:nvSpPr>
        <p:spPr>
          <a:xfrm>
            <a:off x="895474" y="2839262"/>
            <a:ext cx="1768854" cy="1692771"/>
          </a:xfrm>
          <a:prstGeom prst="rect">
            <a:avLst/>
          </a:prstGeom>
        </p:spPr>
        <p:txBody>
          <a:bodyPr wrap="square">
            <a:spAutoFit/>
          </a:bodyPr>
          <a:lstStyle/>
          <a:p>
            <a:pPr algn="just"/>
            <a:r>
              <a:rPr lang="es-NI" sz="2800" dirty="0">
                <a:solidFill>
                  <a:srgbClr val="FF0000"/>
                </a:solidFill>
              </a:rPr>
              <a:t>Principales razones de liquidez</a:t>
            </a:r>
          </a:p>
          <a:p>
            <a:pPr algn="just">
              <a:spcAft>
                <a:spcPts val="1000"/>
              </a:spcAft>
            </a:pPr>
            <a:endParaRPr lang="es-ES" sz="2000" dirty="0">
              <a:effectLst/>
              <a:ea typeface="Times New Roman" panose="02020603050405020304" pitchFamily="18" charset="0"/>
              <a:cs typeface="Times New Roman" panose="02020603050405020304" pitchFamily="18" charset="0"/>
            </a:endParaRPr>
          </a:p>
        </p:txBody>
      </p:sp>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1788">
            <a:off x="9592174" y="198370"/>
            <a:ext cx="2308734" cy="1332930"/>
          </a:xfrm>
          <a:prstGeom prst="rect">
            <a:avLst/>
          </a:prstGeom>
          <a:noFill/>
          <a:extLst>
            <a:ext uri="{909E8E84-426E-40DD-AFC4-6F175D3DCCD1}">
              <a14:hiddenFill xmlns:a14="http://schemas.microsoft.com/office/drawing/2010/main">
                <a:solidFill>
                  <a:srgbClr val="FFFFFF"/>
                </a:solidFill>
              </a14:hiddenFill>
            </a:ext>
          </a:extLst>
        </p:spPr>
      </p:pic>
      <p:sp>
        <p:nvSpPr>
          <p:cNvPr id="2" name="Flecha derecha 1"/>
          <p:cNvSpPr/>
          <p:nvPr/>
        </p:nvSpPr>
        <p:spPr>
          <a:xfrm>
            <a:off x="3265714" y="3173869"/>
            <a:ext cx="1089624" cy="6676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NI"/>
          </a:p>
        </p:txBody>
      </p:sp>
      <p:sp>
        <p:nvSpPr>
          <p:cNvPr id="9" name="Rectángulo 8"/>
          <p:cNvSpPr/>
          <p:nvPr/>
        </p:nvSpPr>
        <p:spPr>
          <a:xfrm>
            <a:off x="5718316" y="1648875"/>
            <a:ext cx="3933684" cy="830997"/>
          </a:xfrm>
          <a:prstGeom prst="rect">
            <a:avLst/>
          </a:prstGeom>
        </p:spPr>
        <p:txBody>
          <a:bodyPr wrap="square">
            <a:spAutoFit/>
          </a:bodyPr>
          <a:lstStyle/>
          <a:p>
            <a:pPr algn="just"/>
            <a:r>
              <a:rPr lang="es-NI" sz="2800" dirty="0">
                <a:solidFill>
                  <a:srgbClr val="7030A0"/>
                </a:solidFill>
              </a:rPr>
              <a:t>1-Capital neto de trabajo</a:t>
            </a:r>
          </a:p>
          <a:p>
            <a:pPr algn="just">
              <a:spcAft>
                <a:spcPts val="1000"/>
              </a:spcAft>
            </a:pPr>
            <a:endParaRPr lang="es-ES" sz="2000" dirty="0">
              <a:effectLst/>
              <a:ea typeface="Times New Roman" panose="02020603050405020304" pitchFamily="18" charset="0"/>
              <a:cs typeface="Times New Roman" panose="02020603050405020304" pitchFamily="18" charset="0"/>
            </a:endParaRPr>
          </a:p>
        </p:txBody>
      </p:sp>
      <p:sp>
        <p:nvSpPr>
          <p:cNvPr id="6" name="Abrir llave 5"/>
          <p:cNvSpPr/>
          <p:nvPr/>
        </p:nvSpPr>
        <p:spPr>
          <a:xfrm>
            <a:off x="4948179" y="1265610"/>
            <a:ext cx="724662" cy="5151832"/>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NI"/>
          </a:p>
        </p:txBody>
      </p:sp>
      <p:sp>
        <p:nvSpPr>
          <p:cNvPr id="10" name="Rectángulo 9"/>
          <p:cNvSpPr/>
          <p:nvPr/>
        </p:nvSpPr>
        <p:spPr>
          <a:xfrm>
            <a:off x="5614783" y="3270149"/>
            <a:ext cx="6228873" cy="1261884"/>
          </a:xfrm>
          <a:prstGeom prst="rect">
            <a:avLst/>
          </a:prstGeom>
        </p:spPr>
        <p:txBody>
          <a:bodyPr wrap="square">
            <a:spAutoFit/>
          </a:bodyPr>
          <a:lstStyle/>
          <a:p>
            <a:pPr algn="just"/>
            <a:r>
              <a:rPr lang="es-NI" sz="2800" dirty="0">
                <a:solidFill>
                  <a:srgbClr val="7030A0"/>
                </a:solidFill>
              </a:rPr>
              <a:t>2- Razón del circulante o índice de solvencia</a:t>
            </a:r>
          </a:p>
          <a:p>
            <a:pPr algn="just">
              <a:spcAft>
                <a:spcPts val="1000"/>
              </a:spcAft>
            </a:pPr>
            <a:endParaRPr lang="es-ES" sz="2000" dirty="0">
              <a:effectLst/>
              <a:ea typeface="Times New Roman" panose="02020603050405020304" pitchFamily="18" charset="0"/>
              <a:cs typeface="Times New Roman" panose="02020603050405020304" pitchFamily="18" charset="0"/>
            </a:endParaRPr>
          </a:p>
        </p:txBody>
      </p:sp>
      <p:sp>
        <p:nvSpPr>
          <p:cNvPr id="11" name="Rectángulo 10"/>
          <p:cNvSpPr/>
          <p:nvPr/>
        </p:nvSpPr>
        <p:spPr>
          <a:xfrm>
            <a:off x="5718316" y="5023446"/>
            <a:ext cx="6125340" cy="954107"/>
          </a:xfrm>
          <a:prstGeom prst="rect">
            <a:avLst/>
          </a:prstGeom>
        </p:spPr>
        <p:txBody>
          <a:bodyPr wrap="square">
            <a:spAutoFit/>
          </a:bodyPr>
          <a:lstStyle/>
          <a:p>
            <a:pPr algn="just"/>
            <a:r>
              <a:rPr lang="es-NI" sz="2800" dirty="0">
                <a:solidFill>
                  <a:srgbClr val="7030A0"/>
                </a:solidFill>
              </a:rPr>
              <a:t>3- Razón de prueba  rápida( Prueba  acida)</a:t>
            </a:r>
            <a:endParaRPr lang="es-ES" sz="2000" dirty="0">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8685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mc:AlternateContent xmlns:mc="http://schemas.openxmlformats.org/markup-compatibility/2006">
        <mc:Choice xmlns:a14="http://schemas.microsoft.com/office/drawing/2010/main" Requires="a14">
          <p:sp>
            <p:nvSpPr>
              <p:cNvPr id="4" name="Rectángulo 3"/>
              <p:cNvSpPr/>
              <p:nvPr/>
            </p:nvSpPr>
            <p:spPr>
              <a:xfrm>
                <a:off x="364746" y="926990"/>
                <a:ext cx="10912854" cy="5324535"/>
              </a:xfrm>
              <a:prstGeom prst="rect">
                <a:avLst/>
              </a:prstGeom>
            </p:spPr>
            <p:txBody>
              <a:bodyPr wrap="square">
                <a:spAutoFit/>
              </a:bodyPr>
              <a:lstStyle/>
              <a:p>
                <a:pPr lvl="1"/>
                <a:r>
                  <a:rPr lang="es-ES" sz="2000" b="1" dirty="0">
                    <a:solidFill>
                      <a:srgbClr val="C00000"/>
                    </a:solidFill>
                  </a:rPr>
                  <a:t>1- Capital  neto de trabajo</a:t>
                </a:r>
                <a:endParaRPr lang="es-NI" sz="2000" dirty="0">
                  <a:solidFill>
                    <a:srgbClr val="C00000"/>
                  </a:solidFill>
                </a:endParaRPr>
              </a:p>
              <a:p>
                <a:r>
                  <a:rPr lang="es-ES" sz="2000" dirty="0"/>
                  <a:t>	</a:t>
                </a:r>
                <a:endParaRPr lang="es-NI" sz="2000" dirty="0"/>
              </a:p>
              <a:p>
                <a:pPr algn="just"/>
                <a:r>
                  <a:rPr lang="es-ES" sz="2000" dirty="0"/>
                  <a:t>El Capital de trabajo neto,  aunque en realidad no es un índice, se utiliza comúnmente para </a:t>
                </a:r>
                <a:r>
                  <a:rPr lang="es-ES" sz="2000" u="sng" dirty="0">
                    <a:solidFill>
                      <a:srgbClr val="C00000"/>
                    </a:solidFill>
                  </a:rPr>
                  <a:t>medir la liquidez general de una empresa.</a:t>
                </a:r>
                <a:endParaRPr lang="es-NI" sz="2000" u="sng" dirty="0">
                  <a:solidFill>
                    <a:srgbClr val="C00000"/>
                  </a:solidFill>
                </a:endParaRPr>
              </a:p>
              <a:p>
                <a:pPr algn="just"/>
                <a:r>
                  <a:rPr lang="es-ES" sz="2000" dirty="0"/>
                  <a:t> </a:t>
                </a:r>
                <a:endParaRPr lang="es-NI" sz="2000" dirty="0"/>
              </a:p>
              <a:p>
                <a:pPr algn="just"/>
                <a:r>
                  <a:rPr lang="es-ES" sz="2000" dirty="0"/>
                  <a:t>Se calcula restando al activo circulante, el pasivo circulante,  </a:t>
                </a:r>
                <a:r>
                  <a:rPr lang="es-ES" sz="2000" b="1" dirty="0"/>
                  <a:t>representa un margen de seguridad para las obligaciones  futuras cercanas, cuanto mayor sea el capital de trabajo, indica más seguridad a los acreedores.</a:t>
                </a:r>
                <a:endParaRPr lang="es-NI" sz="2000" b="1" dirty="0"/>
              </a:p>
              <a:p>
                <a:pPr algn="just"/>
                <a:r>
                  <a:rPr lang="es-ES" sz="2000" dirty="0"/>
                  <a:t> </a:t>
                </a:r>
                <a:endParaRPr lang="es-NI" sz="2000" dirty="0"/>
              </a:p>
              <a:p>
                <a:pPr algn="just"/>
                <a:r>
                  <a:rPr lang="es-ES" sz="2000" dirty="0"/>
                  <a:t>Por otra parte </a:t>
                </a:r>
                <a:r>
                  <a:rPr lang="es-ES" sz="2000" b="1" dirty="0">
                    <a:solidFill>
                      <a:srgbClr val="C00000"/>
                    </a:solidFill>
                  </a:rPr>
                  <a:t>un excesivo  capital neto puede hacer creer que el activo circulante no se usa adecuadamente y que hay fondos ociosos.</a:t>
                </a:r>
              </a:p>
              <a:p>
                <a:pPr algn="just"/>
                <a:endParaRPr lang="es-NI" sz="2000" dirty="0"/>
              </a:p>
              <a:p>
                <a:pPr algn="just"/>
                <a14:m>
                  <m:oMathPara xmlns:m="http://schemas.openxmlformats.org/officeDocument/2006/math">
                    <m:oMathParaPr>
                      <m:jc m:val="centerGroup"/>
                    </m:oMathParaPr>
                    <m:oMath xmlns:m="http://schemas.openxmlformats.org/officeDocument/2006/math">
                      <m:r>
                        <a:rPr lang="es-ES" sz="2000" b="1" i="1" smtClean="0">
                          <a:solidFill>
                            <a:srgbClr val="C00000"/>
                          </a:solidFill>
                          <a:latin typeface="Cambria Math" panose="02040503050406030204" pitchFamily="18" charset="0"/>
                        </a:rPr>
                        <m:t>𝑪𝒂𝒑𝒊𝒕𝒂𝒍</m:t>
                      </m:r>
                      <m:r>
                        <a:rPr lang="es-ES" sz="2000" b="1" i="1" smtClean="0">
                          <a:solidFill>
                            <a:srgbClr val="C00000"/>
                          </a:solidFill>
                          <a:latin typeface="Cambria Math" panose="02040503050406030204" pitchFamily="18" charset="0"/>
                        </a:rPr>
                        <m:t> </m:t>
                      </m:r>
                      <m:r>
                        <a:rPr lang="es-ES" sz="2000" b="1" i="1" smtClean="0">
                          <a:solidFill>
                            <a:srgbClr val="C00000"/>
                          </a:solidFill>
                          <a:latin typeface="Cambria Math" panose="02040503050406030204" pitchFamily="18" charset="0"/>
                        </a:rPr>
                        <m:t>𝒅𝒆</m:t>
                      </m:r>
                      <m:r>
                        <a:rPr lang="es-ES" sz="2000" b="1" i="1" smtClean="0">
                          <a:solidFill>
                            <a:srgbClr val="C00000"/>
                          </a:solidFill>
                          <a:latin typeface="Cambria Math" panose="02040503050406030204" pitchFamily="18" charset="0"/>
                        </a:rPr>
                        <m:t> </m:t>
                      </m:r>
                      <m:r>
                        <a:rPr lang="es-ES" sz="2000" b="1" i="1" smtClean="0">
                          <a:solidFill>
                            <a:srgbClr val="C00000"/>
                          </a:solidFill>
                          <a:latin typeface="Cambria Math" panose="02040503050406030204" pitchFamily="18" charset="0"/>
                        </a:rPr>
                        <m:t>𝒕𝒓𝒂𝒃𝒂𝒋𝒐</m:t>
                      </m:r>
                      <m:r>
                        <a:rPr lang="es-ES" sz="2000" b="1" i="1" smtClean="0">
                          <a:solidFill>
                            <a:srgbClr val="C00000"/>
                          </a:solidFill>
                          <a:latin typeface="Cambria Math" panose="02040503050406030204" pitchFamily="18" charset="0"/>
                        </a:rPr>
                        <m:t>=</m:t>
                      </m:r>
                      <m:r>
                        <a:rPr lang="es-ES" sz="2000" b="1" i="1" smtClean="0">
                          <a:solidFill>
                            <a:srgbClr val="C00000"/>
                          </a:solidFill>
                          <a:latin typeface="Cambria Math" panose="02040503050406030204" pitchFamily="18" charset="0"/>
                        </a:rPr>
                        <m:t>𝑨𝒄𝒕𝒊𝒗𝒐</m:t>
                      </m:r>
                      <m:r>
                        <a:rPr lang="es-ES" sz="2000" b="1" i="1" smtClean="0">
                          <a:solidFill>
                            <a:srgbClr val="C00000"/>
                          </a:solidFill>
                          <a:latin typeface="Cambria Math" panose="02040503050406030204" pitchFamily="18" charset="0"/>
                        </a:rPr>
                        <m:t> </m:t>
                      </m:r>
                      <m:r>
                        <a:rPr lang="es-ES" sz="2000" b="1" i="1" smtClean="0">
                          <a:solidFill>
                            <a:srgbClr val="C00000"/>
                          </a:solidFill>
                          <a:latin typeface="Cambria Math" panose="02040503050406030204" pitchFamily="18" charset="0"/>
                        </a:rPr>
                        <m:t>𝑪𝒊𝒓𝒄𝒖𝒍𝒂𝒏𝒕𝒆</m:t>
                      </m:r>
                      <m:r>
                        <a:rPr lang="es-ES" sz="2000" b="1" i="1" smtClean="0">
                          <a:solidFill>
                            <a:srgbClr val="C00000"/>
                          </a:solidFill>
                          <a:latin typeface="Cambria Math" panose="02040503050406030204" pitchFamily="18" charset="0"/>
                        </a:rPr>
                        <m:t>−</m:t>
                      </m:r>
                      <m:r>
                        <a:rPr lang="es-ES" sz="2000" b="1" i="1" smtClean="0">
                          <a:solidFill>
                            <a:srgbClr val="C00000"/>
                          </a:solidFill>
                          <a:latin typeface="Cambria Math" panose="02040503050406030204" pitchFamily="18" charset="0"/>
                        </a:rPr>
                        <m:t>𝑷𝒂𝒔𝒊𝒗𝒐</m:t>
                      </m:r>
                      <m:r>
                        <a:rPr lang="es-ES" sz="2000" b="1" i="1" smtClean="0">
                          <a:solidFill>
                            <a:srgbClr val="C00000"/>
                          </a:solidFill>
                          <a:latin typeface="Cambria Math" panose="02040503050406030204" pitchFamily="18" charset="0"/>
                        </a:rPr>
                        <m:t> </m:t>
                      </m:r>
                      <m:r>
                        <a:rPr lang="es-ES" sz="2000" b="1" i="1" smtClean="0">
                          <a:solidFill>
                            <a:srgbClr val="C00000"/>
                          </a:solidFill>
                          <a:latin typeface="Cambria Math" panose="02040503050406030204" pitchFamily="18" charset="0"/>
                        </a:rPr>
                        <m:t>𝑪𝒊𝒓𝒄𝒖𝒍𝒂𝒏𝒕𝒆</m:t>
                      </m:r>
                    </m:oMath>
                  </m:oMathPara>
                </a14:m>
                <a:endParaRPr lang="es-NI" sz="2000" dirty="0">
                  <a:solidFill>
                    <a:srgbClr val="C00000"/>
                  </a:solidFill>
                </a:endParaRPr>
              </a:p>
              <a:p>
                <a:pPr algn="just"/>
                <a:endParaRPr lang="es-NI" sz="2000" dirty="0">
                  <a:solidFill>
                    <a:srgbClr val="C00000"/>
                  </a:solidFill>
                </a:endParaRPr>
              </a:p>
              <a:p>
                <a:pPr algn="just"/>
                <a:r>
                  <a:rPr lang="es-ES" sz="2000" dirty="0"/>
                  <a:t>Lo ideal es que el activo circulante sea mayor que el pasivo circulante, ya que el excedente puede ser utilizado en la generación de más utilidades.</a:t>
                </a:r>
                <a:endParaRPr lang="es-NI" sz="2000" dirty="0"/>
              </a:p>
              <a:p>
                <a:pPr algn="just">
                  <a:spcAft>
                    <a:spcPts val="1000"/>
                  </a:spcAft>
                </a:pPr>
                <a:endParaRPr lang="es-ES" sz="2000" dirty="0">
                  <a:effectLst/>
                  <a:ea typeface="Times New Roman" panose="02020603050405020304" pitchFamily="18" charset="0"/>
                  <a:cs typeface="Times New Roman" panose="02020603050405020304" pitchFamily="18" charset="0"/>
                </a:endParaRPr>
              </a:p>
            </p:txBody>
          </p:sp>
        </mc:Choice>
        <mc:Fallback>
          <p:sp>
            <p:nvSpPr>
              <p:cNvPr id="4" name="Rectángulo 3"/>
              <p:cNvSpPr>
                <a:spLocks noRot="1" noChangeAspect="1" noMove="1" noResize="1" noEditPoints="1" noAdjustHandles="1" noChangeArrowheads="1" noChangeShapeType="1" noTextEdit="1"/>
              </p:cNvSpPr>
              <p:nvPr/>
            </p:nvSpPr>
            <p:spPr>
              <a:xfrm>
                <a:off x="364746" y="926990"/>
                <a:ext cx="10912854" cy="5324535"/>
              </a:xfrm>
              <a:prstGeom prst="rect">
                <a:avLst/>
              </a:prstGeom>
              <a:blipFill>
                <a:blip r:embed="rId2"/>
                <a:stretch>
                  <a:fillRect l="-615" t="-572" r="-559"/>
                </a:stretch>
              </a:blipFill>
            </p:spPr>
            <p:txBody>
              <a:bodyPr/>
              <a:lstStyle/>
              <a:p>
                <a:r>
                  <a:rPr lang="es-NI">
                    <a:noFill/>
                  </a:rPr>
                  <a:t> </a:t>
                </a:r>
              </a:p>
            </p:txBody>
          </p:sp>
        </mc:Fallback>
      </mc:AlternateContent>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61788">
            <a:off x="9875864" y="275070"/>
            <a:ext cx="2011395" cy="116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643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mc:AlternateContent xmlns:mc="http://schemas.openxmlformats.org/markup-compatibility/2006" xmlns:a14="http://schemas.microsoft.com/office/drawing/2010/main">
        <mc:Choice Requires="a14">
          <p:sp>
            <p:nvSpPr>
              <p:cNvPr id="4" name="Rectángulo 3"/>
              <p:cNvSpPr/>
              <p:nvPr/>
            </p:nvSpPr>
            <p:spPr>
              <a:xfrm>
                <a:off x="364746" y="926990"/>
                <a:ext cx="10912854" cy="4154984"/>
              </a:xfrm>
              <a:prstGeom prst="rect">
                <a:avLst/>
              </a:prstGeom>
            </p:spPr>
            <p:txBody>
              <a:bodyPr wrap="square">
                <a:spAutoFit/>
              </a:bodyPr>
              <a:lstStyle/>
              <a:p>
                <a:pPr lvl="1"/>
                <a:r>
                  <a:rPr lang="es-ES" sz="2800" b="1" dirty="0">
                    <a:solidFill>
                      <a:srgbClr val="C00000"/>
                    </a:solidFill>
                  </a:rPr>
                  <a:t>1- Capital de Trabajo neto</a:t>
                </a:r>
                <a:endParaRPr lang="es-NI" sz="2800" dirty="0">
                  <a:solidFill>
                    <a:srgbClr val="C00000"/>
                  </a:solidFill>
                </a:endParaRPr>
              </a:p>
              <a:p>
                <a:r>
                  <a:rPr lang="es-ES" sz="2000" dirty="0"/>
                  <a:t>	</a:t>
                </a:r>
                <a:endParaRPr lang="es-NI" sz="2000" dirty="0"/>
              </a:p>
              <a:p>
                <a:r>
                  <a:rPr lang="es-ES" sz="2800" dirty="0"/>
                  <a:t>Ejemplo</a:t>
                </a:r>
                <a:endParaRPr lang="es-NI" sz="2800" dirty="0"/>
              </a:p>
              <a:p>
                <a:r>
                  <a:rPr lang="es-ES" sz="2800" b="1" cap="all" dirty="0"/>
                  <a:t> </a:t>
                </a:r>
                <a:endParaRPr lang="es-NI" sz="2800" dirty="0"/>
              </a:p>
              <a:p>
                <a:r>
                  <a:rPr lang="es-ES" sz="2800" dirty="0"/>
                  <a:t>El capital neto de trabajo  de </a:t>
                </a:r>
                <a:r>
                  <a:rPr lang="es-ES" sz="2800" dirty="0" err="1"/>
                  <a:t>Alcott</a:t>
                </a:r>
                <a:r>
                  <a:rPr lang="es-ES" sz="2800" dirty="0"/>
                  <a:t> </a:t>
                </a:r>
                <a:r>
                  <a:rPr lang="es-ES" sz="2800" dirty="0" err="1"/>
                  <a:t>Oil</a:t>
                </a:r>
                <a:r>
                  <a:rPr lang="es-ES" sz="2800" dirty="0"/>
                  <a:t>  es de:</a:t>
                </a:r>
                <a:endParaRPr lang="es-NI" sz="2800" dirty="0"/>
              </a:p>
              <a:p>
                <a:r>
                  <a:rPr lang="es-ES" sz="2800" dirty="0"/>
                  <a:t> </a:t>
                </a:r>
                <a:endParaRPr lang="es-NI" sz="2800" dirty="0"/>
              </a:p>
              <a:p>
                <a:pPr/>
                <a14:m>
                  <m:oMathPara xmlns:m="http://schemas.openxmlformats.org/officeDocument/2006/math">
                    <m:oMathParaPr>
                      <m:jc m:val="centerGroup"/>
                    </m:oMathParaPr>
                    <m:oMath xmlns:m="http://schemas.openxmlformats.org/officeDocument/2006/math">
                      <m:r>
                        <a:rPr lang="es-ES" sz="2800" b="1" i="1">
                          <a:latin typeface="Cambria Math" panose="02040503050406030204" pitchFamily="18" charset="0"/>
                        </a:rPr>
                        <m:t>𝑪𝒂𝒑𝒊𝒕𝒂𝒍</m:t>
                      </m:r>
                      <m:r>
                        <a:rPr lang="es-ES" sz="2800" b="1" i="1">
                          <a:latin typeface="Cambria Math" panose="02040503050406030204" pitchFamily="18" charset="0"/>
                        </a:rPr>
                        <m:t> </m:t>
                      </m:r>
                      <m:r>
                        <a:rPr lang="es-ES" sz="2800" b="1" i="1">
                          <a:latin typeface="Cambria Math" panose="02040503050406030204" pitchFamily="18" charset="0"/>
                        </a:rPr>
                        <m:t>𝒅𝒆</m:t>
                      </m:r>
                      <m:r>
                        <a:rPr lang="es-ES" sz="2800" b="1" i="1">
                          <a:latin typeface="Cambria Math" panose="02040503050406030204" pitchFamily="18" charset="0"/>
                        </a:rPr>
                        <m:t> </m:t>
                      </m:r>
                      <m:r>
                        <a:rPr lang="es-ES" sz="2800" b="1" i="1">
                          <a:latin typeface="Cambria Math" panose="02040503050406030204" pitchFamily="18" charset="0"/>
                        </a:rPr>
                        <m:t>𝒕𝒓𝒂𝒃𝒂𝒋𝒐</m:t>
                      </m:r>
                      <m:r>
                        <a:rPr lang="es-ES" sz="2800" b="1" i="1">
                          <a:latin typeface="Cambria Math" panose="02040503050406030204" pitchFamily="18" charset="0"/>
                        </a:rPr>
                        <m:t>=$ </m:t>
                      </m:r>
                      <m:r>
                        <a:rPr lang="es-ES" sz="2800" b="1" i="1">
                          <a:latin typeface="Cambria Math" panose="02040503050406030204" pitchFamily="18" charset="0"/>
                        </a:rPr>
                        <m:t>𝟏𝟐𝟐𝟑𝟎𝟎𝟎</m:t>
                      </m:r>
                      <m:r>
                        <a:rPr lang="es-ES" sz="2800" b="1" i="1">
                          <a:latin typeface="Cambria Math" panose="02040503050406030204" pitchFamily="18" charset="0"/>
                        </a:rPr>
                        <m:t>−</m:t>
                      </m:r>
                      <m:r>
                        <a:rPr lang="es-ES" sz="2800" b="1" i="1">
                          <a:latin typeface="Cambria Math" panose="02040503050406030204" pitchFamily="18" charset="0"/>
                        </a:rPr>
                        <m:t>𝟔𝟐𝟎𝟎𝟎𝟎</m:t>
                      </m:r>
                      <m:r>
                        <a:rPr lang="es-ES" sz="2800" b="1" i="1">
                          <a:latin typeface="Cambria Math" panose="02040503050406030204" pitchFamily="18" charset="0"/>
                        </a:rPr>
                        <m:t>=</m:t>
                      </m:r>
                      <m:r>
                        <a:rPr lang="es-ES" sz="2800" b="1" i="1">
                          <a:latin typeface="Cambria Math" panose="02040503050406030204" pitchFamily="18" charset="0"/>
                        </a:rPr>
                        <m:t>𝟔𝟎𝟑</m:t>
                      </m:r>
                      <m:r>
                        <a:rPr lang="es-ES" sz="2800" b="1" i="1">
                          <a:latin typeface="Cambria Math" panose="02040503050406030204" pitchFamily="18" charset="0"/>
                        </a:rPr>
                        <m:t>,</m:t>
                      </m:r>
                      <m:r>
                        <a:rPr lang="es-ES" sz="2800" b="1" i="1">
                          <a:latin typeface="Cambria Math" panose="02040503050406030204" pitchFamily="18" charset="0"/>
                        </a:rPr>
                        <m:t>𝟎𝟎𝟎</m:t>
                      </m:r>
                    </m:oMath>
                  </m:oMathPara>
                </a14:m>
                <a:endParaRPr lang="es-NI" sz="2800" dirty="0"/>
              </a:p>
              <a:p>
                <a:r>
                  <a:rPr lang="es-ES" sz="2800" dirty="0"/>
                  <a:t>Esta cifra no es útil para comparar  el desempeño de diferentes empresas, pero sí lo es en el control interno.</a:t>
                </a:r>
                <a:endParaRPr lang="es-NI" sz="2800" dirty="0"/>
              </a:p>
              <a:p>
                <a:pPr algn="just"/>
                <a:endParaRPr lang="es-ES" sz="2000" dirty="0">
                  <a:effectLst/>
                  <a:ea typeface="Times New Roman" panose="02020603050405020304" pitchFamily="18" charset="0"/>
                  <a:cs typeface="Times New Roman" panose="02020603050405020304" pitchFamily="18"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364746" y="926990"/>
                <a:ext cx="10912854" cy="4154984"/>
              </a:xfrm>
              <a:prstGeom prst="rect">
                <a:avLst/>
              </a:prstGeom>
              <a:blipFill rotWithShape="0">
                <a:blip r:embed="rId2"/>
                <a:stretch>
                  <a:fillRect l="-1173" t="-1320" r="-1006"/>
                </a:stretch>
              </a:blipFill>
            </p:spPr>
            <p:txBody>
              <a:bodyPr/>
              <a:lstStyle/>
              <a:p>
                <a:r>
                  <a:rPr lang="es-NI">
                    <a:noFill/>
                  </a:rPr>
                  <a:t> </a:t>
                </a:r>
              </a:p>
            </p:txBody>
          </p:sp>
        </mc:Fallback>
      </mc:AlternateContent>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61788">
            <a:off x="9875864" y="275070"/>
            <a:ext cx="2011395" cy="116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893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mc:AlternateContent xmlns:mc="http://schemas.openxmlformats.org/markup-compatibility/2006">
        <mc:Choice xmlns:a14="http://schemas.microsoft.com/office/drawing/2010/main" Requires="a14">
          <p:sp>
            <p:nvSpPr>
              <p:cNvPr id="4" name="Rectángulo 3"/>
              <p:cNvSpPr/>
              <p:nvPr/>
            </p:nvSpPr>
            <p:spPr>
              <a:xfrm>
                <a:off x="0" y="926990"/>
                <a:ext cx="11577942" cy="5096332"/>
              </a:xfrm>
              <a:prstGeom prst="rect">
                <a:avLst/>
              </a:prstGeom>
            </p:spPr>
            <p:txBody>
              <a:bodyPr wrap="square">
                <a:spAutoFit/>
              </a:bodyPr>
              <a:lstStyle/>
              <a:p>
                <a:pPr lvl="1"/>
                <a:r>
                  <a:rPr lang="es-ES" sz="2800" b="1" dirty="0">
                    <a:solidFill>
                      <a:srgbClr val="C00000"/>
                    </a:solidFill>
                  </a:rPr>
                  <a:t>2- Razón circulante o índice de solvencia</a:t>
                </a:r>
              </a:p>
              <a:p>
                <a:pPr lvl="1"/>
                <a:endParaRPr lang="es-ES" sz="2800" b="1" dirty="0"/>
              </a:p>
              <a:p>
                <a:pPr lvl="1"/>
                <a:r>
                  <a:rPr lang="es-ES" sz="2800" dirty="0"/>
                  <a:t>Es uno de los índice financieros que se utilizan con mayor frecuencia, mide la capacidad de la empresa para cumplir con sus obligaciones a corto plazo.</a:t>
                </a:r>
              </a:p>
              <a:p>
                <a:pPr lvl="1"/>
                <a:endParaRPr lang="es-ES" sz="2800" dirty="0"/>
              </a:p>
              <a:p>
                <a:pPr lvl="1"/>
                <a:r>
                  <a:rPr lang="es-ES" sz="2800" dirty="0"/>
                  <a:t>Se calcula dividendo los activos circulantes entre los pasivos circulantes.  Indica en que medida los pasivos circulantes están cubiertos por los activos que se espera que se conviertan en efectivo en el futuro cercano. </a:t>
                </a:r>
                <a:endParaRPr lang="es-NI" sz="2800" dirty="0"/>
              </a:p>
              <a:p>
                <a:r>
                  <a:rPr lang="es-ES" sz="2800" dirty="0"/>
                  <a:t> </a:t>
                </a:r>
                <a:endParaRPr lang="es-NI" sz="2800" dirty="0"/>
              </a:p>
              <a:p>
                <a:pPr/>
                <a14:m>
                  <m:oMathPara xmlns:m="http://schemas.openxmlformats.org/officeDocument/2006/math">
                    <m:oMathParaPr>
                      <m:jc m:val="centerGroup"/>
                    </m:oMathParaPr>
                    <m:oMath xmlns:m="http://schemas.openxmlformats.org/officeDocument/2006/math">
                      <m:r>
                        <a:rPr lang="es-ES" sz="2800" i="1" smtClean="0">
                          <a:solidFill>
                            <a:srgbClr val="C00000"/>
                          </a:solidFill>
                          <a:latin typeface="Cambria Math" panose="02040503050406030204" pitchFamily="18" charset="0"/>
                        </a:rPr>
                        <m:t>𝑅𝑎𝑧</m:t>
                      </m:r>
                      <m:r>
                        <a:rPr lang="es-ES" sz="2800" i="1" smtClean="0">
                          <a:solidFill>
                            <a:srgbClr val="C00000"/>
                          </a:solidFill>
                          <a:latin typeface="Cambria Math" panose="02040503050406030204" pitchFamily="18" charset="0"/>
                        </a:rPr>
                        <m:t>ó</m:t>
                      </m:r>
                      <m:r>
                        <a:rPr lang="es-ES" sz="2800" i="1" smtClean="0">
                          <a:solidFill>
                            <a:srgbClr val="C00000"/>
                          </a:solidFill>
                          <a:latin typeface="Cambria Math" panose="02040503050406030204" pitchFamily="18" charset="0"/>
                        </a:rPr>
                        <m:t>𝑛</m:t>
                      </m:r>
                      <m:r>
                        <a:rPr lang="es-ES" sz="2800" i="1" smtClean="0">
                          <a:solidFill>
                            <a:srgbClr val="C00000"/>
                          </a:solidFill>
                          <a:latin typeface="Cambria Math" panose="02040503050406030204" pitchFamily="18" charset="0"/>
                        </a:rPr>
                        <m:t> </m:t>
                      </m:r>
                      <m:r>
                        <a:rPr lang="es-ES" sz="2800" i="1" smtClean="0">
                          <a:solidFill>
                            <a:srgbClr val="C00000"/>
                          </a:solidFill>
                          <a:latin typeface="Cambria Math" panose="02040503050406030204" pitchFamily="18" charset="0"/>
                        </a:rPr>
                        <m:t>𝑐𝑖𝑟𝑐𝑢𝑙𝑎𝑛𝑡𝑒</m:t>
                      </m:r>
                      <m:r>
                        <a:rPr lang="es-ES" sz="2800">
                          <a:solidFill>
                            <a:srgbClr val="C00000"/>
                          </a:solidFill>
                          <a:latin typeface="Cambria Math" panose="02040503050406030204" pitchFamily="18" charset="0"/>
                        </a:rPr>
                        <m:t>=</m:t>
                      </m:r>
                      <m:f>
                        <m:fPr>
                          <m:ctrlPr>
                            <a:rPr lang="es-NI" sz="2800" i="1">
                              <a:solidFill>
                                <a:srgbClr val="C00000"/>
                              </a:solidFill>
                              <a:latin typeface="Cambria Math" panose="02040503050406030204" pitchFamily="18" charset="0"/>
                            </a:rPr>
                          </m:ctrlPr>
                        </m:fPr>
                        <m:num>
                          <m:r>
                            <a:rPr lang="es-ES" sz="2800" i="1">
                              <a:solidFill>
                                <a:srgbClr val="C00000"/>
                              </a:solidFill>
                              <a:latin typeface="Cambria Math" panose="02040503050406030204" pitchFamily="18" charset="0"/>
                            </a:rPr>
                            <m:t>𝐴𝑐𝑡𝑖𝑣𝑜𝑠</m:t>
                          </m:r>
                          <m:r>
                            <a:rPr lang="es-ES" sz="2800" i="1">
                              <a:solidFill>
                                <a:srgbClr val="C00000"/>
                              </a:solidFill>
                              <a:latin typeface="Cambria Math" panose="02040503050406030204" pitchFamily="18" charset="0"/>
                            </a:rPr>
                            <m:t> </m:t>
                          </m:r>
                          <m:r>
                            <a:rPr lang="es-ES" sz="2800" i="1">
                              <a:solidFill>
                                <a:srgbClr val="C00000"/>
                              </a:solidFill>
                              <a:latin typeface="Cambria Math" panose="02040503050406030204" pitchFamily="18" charset="0"/>
                            </a:rPr>
                            <m:t>𝑐𝑖𝑟𝑐𝑢𝑙𝑎𝑛𝑡𝑒𝑠</m:t>
                          </m:r>
                        </m:num>
                        <m:den>
                          <m:r>
                            <a:rPr lang="es-ES" sz="2800" i="1">
                              <a:solidFill>
                                <a:srgbClr val="C00000"/>
                              </a:solidFill>
                              <a:latin typeface="Cambria Math" panose="02040503050406030204" pitchFamily="18" charset="0"/>
                            </a:rPr>
                            <m:t>𝑃𝑎𝑠𝑖𝑣𝑜</m:t>
                          </m:r>
                          <m:r>
                            <a:rPr lang="es-ES" sz="2800" i="1">
                              <a:solidFill>
                                <a:srgbClr val="C00000"/>
                              </a:solidFill>
                              <a:latin typeface="Cambria Math" panose="02040503050406030204" pitchFamily="18" charset="0"/>
                            </a:rPr>
                            <m:t> </m:t>
                          </m:r>
                          <m:r>
                            <a:rPr lang="es-ES" sz="2800" i="1">
                              <a:solidFill>
                                <a:srgbClr val="C00000"/>
                              </a:solidFill>
                              <a:latin typeface="Cambria Math" panose="02040503050406030204" pitchFamily="18" charset="0"/>
                            </a:rPr>
                            <m:t>𝑐𝑖𝑟𝑐𝑢𝑙𝑎𝑛𝑡𝑒</m:t>
                          </m:r>
                        </m:den>
                      </m:f>
                    </m:oMath>
                  </m:oMathPara>
                </a14:m>
                <a:endParaRPr lang="es-NI" dirty="0"/>
              </a:p>
              <a:p>
                <a:pPr algn="just"/>
                <a:endParaRPr lang="es-ES" sz="2000" dirty="0">
                  <a:effectLst/>
                  <a:ea typeface="Times New Roman" panose="02020603050405020304" pitchFamily="18" charset="0"/>
                  <a:cs typeface="Times New Roman" panose="02020603050405020304" pitchFamily="18" charset="0"/>
                </a:endParaRPr>
              </a:p>
            </p:txBody>
          </p:sp>
        </mc:Choice>
        <mc:Fallback>
          <p:sp>
            <p:nvSpPr>
              <p:cNvPr id="4" name="Rectángulo 3"/>
              <p:cNvSpPr>
                <a:spLocks noRot="1" noChangeAspect="1" noMove="1" noResize="1" noEditPoints="1" noAdjustHandles="1" noChangeArrowheads="1" noChangeShapeType="1" noTextEdit="1"/>
              </p:cNvSpPr>
              <p:nvPr/>
            </p:nvSpPr>
            <p:spPr>
              <a:xfrm>
                <a:off x="0" y="926990"/>
                <a:ext cx="11577942" cy="5096332"/>
              </a:xfrm>
              <a:prstGeom prst="rect">
                <a:avLst/>
              </a:prstGeom>
              <a:blipFill>
                <a:blip r:embed="rId2"/>
                <a:stretch>
                  <a:fillRect t="-1077" r="-737"/>
                </a:stretch>
              </a:blipFill>
            </p:spPr>
            <p:txBody>
              <a:bodyPr/>
              <a:lstStyle/>
              <a:p>
                <a:r>
                  <a:rPr lang="es-NI">
                    <a:noFill/>
                  </a:rPr>
                  <a:t> </a:t>
                </a:r>
              </a:p>
            </p:txBody>
          </p:sp>
        </mc:Fallback>
      </mc:AlternateContent>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61788">
            <a:off x="9875864" y="275070"/>
            <a:ext cx="2011395" cy="116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797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mc:AlternateContent xmlns:mc="http://schemas.openxmlformats.org/markup-compatibility/2006" xmlns:a14="http://schemas.microsoft.com/office/drawing/2010/main">
        <mc:Choice Requires="a14">
          <p:sp>
            <p:nvSpPr>
              <p:cNvPr id="4" name="Rectángulo 3"/>
              <p:cNvSpPr/>
              <p:nvPr/>
            </p:nvSpPr>
            <p:spPr>
              <a:xfrm>
                <a:off x="364746" y="1045831"/>
                <a:ext cx="11679542" cy="6243056"/>
              </a:xfrm>
              <a:prstGeom prst="rect">
                <a:avLst/>
              </a:prstGeom>
            </p:spPr>
            <p:txBody>
              <a:bodyPr wrap="square">
                <a:spAutoFit/>
              </a:bodyPr>
              <a:lstStyle/>
              <a:p>
                <a:pPr algn="just"/>
                <a:r>
                  <a:rPr lang="es-ES" sz="2800" dirty="0" err="1"/>
                  <a:t>Unilate</a:t>
                </a:r>
                <a:r>
                  <a:rPr lang="es-ES" sz="2800" dirty="0"/>
                  <a:t> tiene deudas  por un total de 130 millones de dólares que deben ser liquidadas dentro del año siguiente. ¿Tendrá problemas para satisfacer esas obligaciones? Un análisis total de liquidez requiere del uso de presupuestos de efectivo (los cuales se describen posteriormente en este libro); pero, al relacionar la cantidad de efectivo y de otros activos circulantes con las obligaciones actuales de la empresa, el análisis de razones financieras proporciona una medida de liquidez rápida y fácil de usar.</a:t>
                </a:r>
                <a:endParaRPr lang="es-NI" sz="2800" dirty="0"/>
              </a:p>
              <a:p>
                <a:pPr algn="just"/>
                <a:r>
                  <a:rPr lang="es-ES" sz="2800" dirty="0"/>
                  <a:t> </a:t>
                </a:r>
                <a:endParaRPr lang="es-NI" sz="2800" dirty="0"/>
              </a:p>
              <a:p>
                <a:r>
                  <a:rPr lang="es-ES" sz="2400" dirty="0"/>
                  <a:t>                           </a:t>
                </a:r>
                <a14:m>
                  <m:oMath xmlns:m="http://schemas.openxmlformats.org/officeDocument/2006/math">
                    <m:r>
                      <a:rPr lang="es-ES" sz="2800" i="1">
                        <a:latin typeface="Cambria Math" panose="02040503050406030204" pitchFamily="18" charset="0"/>
                      </a:rPr>
                      <m:t>𝑅𝑎𝑧</m:t>
                    </m:r>
                    <m:r>
                      <a:rPr lang="es-ES" sz="2800" i="1">
                        <a:latin typeface="Cambria Math" panose="02040503050406030204" pitchFamily="18" charset="0"/>
                      </a:rPr>
                      <m:t>ó</m:t>
                    </m:r>
                    <m:r>
                      <a:rPr lang="es-ES" sz="2800" i="1">
                        <a:latin typeface="Cambria Math" panose="02040503050406030204" pitchFamily="18" charset="0"/>
                      </a:rPr>
                      <m:t>𝑛</m:t>
                    </m:r>
                    <m:r>
                      <a:rPr lang="es-ES" sz="2800" i="1">
                        <a:latin typeface="Cambria Math" panose="02040503050406030204" pitchFamily="18" charset="0"/>
                      </a:rPr>
                      <m:t> </m:t>
                    </m:r>
                    <m:r>
                      <a:rPr lang="es-ES" sz="2800" i="1">
                        <a:latin typeface="Cambria Math" panose="02040503050406030204" pitchFamily="18" charset="0"/>
                      </a:rPr>
                      <m:t>𝑐𝑖𝑟𝑐𝑢𝑙𝑎𝑛𝑡𝑒</m:t>
                    </m:r>
                    <m:r>
                      <a:rPr lang="es-ES" sz="2800">
                        <a:latin typeface="Cambria Math" panose="02040503050406030204" pitchFamily="18" charset="0"/>
                      </a:rPr>
                      <m:t>=</m:t>
                    </m:r>
                    <m:f>
                      <m:fPr>
                        <m:ctrlPr>
                          <a:rPr lang="es-NI" sz="2800" i="1">
                            <a:latin typeface="Cambria Math" panose="02040503050406030204" pitchFamily="18" charset="0"/>
                          </a:rPr>
                        </m:ctrlPr>
                      </m:fPr>
                      <m:num>
                        <m:r>
                          <a:rPr lang="es-ES" sz="2800" i="1">
                            <a:latin typeface="Cambria Math" panose="02040503050406030204" pitchFamily="18" charset="0"/>
                          </a:rPr>
                          <m:t>𝐴𝑐𝑡𝑖𝑣𝑜𝑠</m:t>
                        </m:r>
                        <m:r>
                          <a:rPr lang="es-ES" sz="2800" i="1">
                            <a:latin typeface="Cambria Math" panose="02040503050406030204" pitchFamily="18" charset="0"/>
                          </a:rPr>
                          <m:t> </m:t>
                        </m:r>
                        <m:r>
                          <a:rPr lang="es-ES" sz="2800" i="1">
                            <a:latin typeface="Cambria Math" panose="02040503050406030204" pitchFamily="18" charset="0"/>
                          </a:rPr>
                          <m:t>𝑐𝑖𝑟𝑐𝑢𝑙𝑎𝑛𝑡𝑒𝑠</m:t>
                        </m:r>
                      </m:num>
                      <m:den>
                        <m:r>
                          <a:rPr lang="es-ES" sz="2800" i="1">
                            <a:latin typeface="Cambria Math" panose="02040503050406030204" pitchFamily="18" charset="0"/>
                          </a:rPr>
                          <m:t>𝑃𝑎𝑠𝑖𝑣𝑜</m:t>
                        </m:r>
                        <m:r>
                          <a:rPr lang="es-ES" sz="2800" i="1">
                            <a:latin typeface="Cambria Math" panose="02040503050406030204" pitchFamily="18" charset="0"/>
                          </a:rPr>
                          <m:t> </m:t>
                        </m:r>
                        <m:r>
                          <a:rPr lang="es-ES" sz="2800" i="1">
                            <a:latin typeface="Cambria Math" panose="02040503050406030204" pitchFamily="18" charset="0"/>
                          </a:rPr>
                          <m:t>𝑐𝑖𝑟𝑐𝑢𝑙𝑎𝑛𝑡𝑒</m:t>
                        </m:r>
                      </m:den>
                    </m:f>
                  </m:oMath>
                </a14:m>
                <a:r>
                  <a:rPr lang="es-ES" sz="2400" dirty="0"/>
                  <a:t> ;   </a:t>
                </a:r>
              </a:p>
              <a:p>
                <a:r>
                  <a:rPr lang="es-ES" sz="2400" dirty="0"/>
                  <a:t> </a:t>
                </a:r>
                <a14:m>
                  <m:oMath xmlns:m="http://schemas.openxmlformats.org/officeDocument/2006/math">
                    <m:r>
                      <a:rPr lang="es-ES" sz="2800" i="1">
                        <a:latin typeface="Cambria Math" panose="02040503050406030204" pitchFamily="18" charset="0"/>
                      </a:rPr>
                      <m:t>𝑅𝑎𝑧</m:t>
                    </m:r>
                    <m:r>
                      <a:rPr lang="es-ES" sz="2800" i="1">
                        <a:latin typeface="Cambria Math" panose="02040503050406030204" pitchFamily="18" charset="0"/>
                      </a:rPr>
                      <m:t>ó</m:t>
                    </m:r>
                    <m:r>
                      <a:rPr lang="es-ES" sz="2800" i="1">
                        <a:latin typeface="Cambria Math" panose="02040503050406030204" pitchFamily="18" charset="0"/>
                      </a:rPr>
                      <m:t>𝑛</m:t>
                    </m:r>
                    <m:r>
                      <a:rPr lang="es-ES" sz="2800" i="1">
                        <a:latin typeface="Cambria Math" panose="02040503050406030204" pitchFamily="18" charset="0"/>
                      </a:rPr>
                      <m:t> </m:t>
                    </m:r>
                    <m:r>
                      <a:rPr lang="es-ES" sz="2800" i="1">
                        <a:latin typeface="Cambria Math" panose="02040503050406030204" pitchFamily="18" charset="0"/>
                      </a:rPr>
                      <m:t>𝑐𝑖𝑟𝑐𝑢𝑙𝑎𝑛𝑡𝑒</m:t>
                    </m:r>
                    <m:r>
                      <a:rPr lang="es-ES" sz="2800">
                        <a:latin typeface="Cambria Math" panose="02040503050406030204" pitchFamily="18" charset="0"/>
                      </a:rPr>
                      <m:t>=</m:t>
                    </m:r>
                    <m:f>
                      <m:fPr>
                        <m:ctrlPr>
                          <a:rPr lang="es-NI" sz="2800" i="1">
                            <a:latin typeface="Cambria Math" panose="02040503050406030204" pitchFamily="18" charset="0"/>
                          </a:rPr>
                        </m:ctrlPr>
                      </m:fPr>
                      <m:num>
                        <m:r>
                          <a:rPr lang="es-ES" sz="2400" u="sng">
                            <a:latin typeface="Cambria Math" panose="02040503050406030204" pitchFamily="18" charset="0"/>
                          </a:rPr>
                          <m:t>$465.0</m:t>
                        </m:r>
                        <m:r>
                          <a:rPr lang="es-ES" sz="2400">
                            <a:latin typeface="Cambria Math" panose="02040503050406030204" pitchFamily="18" charset="0"/>
                          </a:rPr>
                          <m:t> </m:t>
                        </m:r>
                      </m:num>
                      <m:den>
                        <m:r>
                          <a:rPr lang="es-ES" sz="2400">
                            <a:latin typeface="Cambria Math" panose="02040503050406030204" pitchFamily="18" charset="0"/>
                          </a:rPr>
                          <m:t>$130.0</m:t>
                        </m:r>
                      </m:den>
                    </m:f>
                    <m:r>
                      <a:rPr lang="es-ES" sz="2800" i="1">
                        <a:latin typeface="Cambria Math" panose="02040503050406030204" pitchFamily="18" charset="0"/>
                      </a:rPr>
                      <m:t>=3.6 </m:t>
                    </m:r>
                    <m:r>
                      <a:rPr lang="es-ES" sz="2800" i="1">
                        <a:latin typeface="Cambria Math" panose="02040503050406030204" pitchFamily="18" charset="0"/>
                      </a:rPr>
                      <m:t>𝑣𝑒𝑐𝑒𝑠</m:t>
                    </m:r>
                  </m:oMath>
                </a14:m>
                <a:endParaRPr lang="es-NI" sz="2800" dirty="0"/>
              </a:p>
              <a:p>
                <a:r>
                  <a:rPr lang="es-ES" sz="2800" dirty="0"/>
                  <a:t>          </a:t>
                </a:r>
              </a:p>
              <a:p>
                <a:r>
                  <a:rPr lang="es-ES" sz="2800" dirty="0"/>
                  <a:t> Promedio de la industria = 4.1 veces</a:t>
                </a:r>
                <a:endParaRPr lang="es-NI" sz="3200" dirty="0"/>
              </a:p>
              <a:p>
                <a:endParaRPr lang="es-NI" dirty="0"/>
              </a:p>
              <a:p>
                <a:pPr algn="just"/>
                <a:endParaRPr lang="es-ES" sz="2000" dirty="0">
                  <a:effectLst/>
                  <a:ea typeface="Times New Roman" panose="02020603050405020304" pitchFamily="18" charset="0"/>
                  <a:cs typeface="Times New Roman" panose="02020603050405020304" pitchFamily="18"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364746" y="1045831"/>
                <a:ext cx="11679542" cy="6243056"/>
              </a:xfrm>
              <a:prstGeom prst="rect">
                <a:avLst/>
              </a:prstGeom>
              <a:blipFill rotWithShape="0">
                <a:blip r:embed="rId2"/>
                <a:stretch>
                  <a:fillRect l="-1096" t="-977" r="-1044"/>
                </a:stretch>
              </a:blipFill>
            </p:spPr>
            <p:txBody>
              <a:bodyPr/>
              <a:lstStyle/>
              <a:p>
                <a:r>
                  <a:rPr lang="es-NI">
                    <a:noFill/>
                  </a:rPr>
                  <a:t> </a:t>
                </a:r>
              </a:p>
            </p:txBody>
          </p:sp>
        </mc:Fallback>
      </mc:AlternateContent>
    </p:spTree>
    <p:extLst>
      <p:ext uri="{BB962C8B-B14F-4D97-AF65-F5344CB8AC3E}">
        <p14:creationId xmlns:p14="http://schemas.microsoft.com/office/powerpoint/2010/main" val="460191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sp>
        <p:nvSpPr>
          <p:cNvPr id="4" name="Rectángulo 3"/>
          <p:cNvSpPr/>
          <p:nvPr/>
        </p:nvSpPr>
        <p:spPr>
          <a:xfrm>
            <a:off x="147712" y="1280814"/>
            <a:ext cx="11697284" cy="5909310"/>
          </a:xfrm>
          <a:prstGeom prst="rect">
            <a:avLst/>
          </a:prstGeom>
        </p:spPr>
        <p:txBody>
          <a:bodyPr wrap="square">
            <a:spAutoFit/>
          </a:bodyPr>
          <a:lstStyle/>
          <a:p>
            <a:r>
              <a:rPr lang="es-ES" sz="2400" dirty="0"/>
              <a:t>La razón circulante de </a:t>
            </a:r>
            <a:r>
              <a:rPr lang="es-ES" sz="2400" dirty="0" err="1"/>
              <a:t>Unilate</a:t>
            </a:r>
            <a:r>
              <a:rPr lang="es-ES" sz="2400" dirty="0"/>
              <a:t> de 3.6 </a:t>
            </a:r>
            <a:r>
              <a:rPr lang="es-NI" sz="2400" dirty="0"/>
              <a:t>está </a:t>
            </a:r>
            <a:r>
              <a:rPr lang="es-NI" sz="2400" b="1" dirty="0"/>
              <a:t>ligeramente por debajo </a:t>
            </a:r>
            <a:r>
              <a:rPr lang="es-ES" sz="2400" dirty="0"/>
              <a:t>al promedio de su industria, que es de 4.1. </a:t>
            </a:r>
            <a:r>
              <a:rPr lang="es-MX" sz="2400" dirty="0"/>
              <a:t>Esto significa que la empresa es líquida, pero </a:t>
            </a:r>
            <a:r>
              <a:rPr lang="es-MX" sz="2400" b="1" dirty="0"/>
              <a:t>menos que sus competidores</a:t>
            </a:r>
            <a:r>
              <a:rPr lang="es-MX" sz="2400" dirty="0"/>
              <a:t> en el mismo rubro</a:t>
            </a:r>
            <a:r>
              <a:rPr lang="es-ES" sz="2400" dirty="0"/>
              <a:t>. </a:t>
            </a:r>
          </a:p>
          <a:p>
            <a:endParaRPr lang="es-ES" sz="2400" dirty="0"/>
          </a:p>
          <a:p>
            <a:r>
              <a:rPr lang="es-MX" sz="2400" dirty="0"/>
              <a:t>Podría implicar que:</a:t>
            </a:r>
          </a:p>
          <a:p>
            <a:pPr marL="457200" indent="-457200">
              <a:buFont typeface="Wingdings" panose="05000000000000000000" pitchFamily="2" charset="2"/>
              <a:buChar char="Ø"/>
            </a:pPr>
            <a:r>
              <a:rPr lang="es-MX" sz="2400" dirty="0"/>
              <a:t>Tiene más pasivos corrientes proporcionalmente.</a:t>
            </a:r>
          </a:p>
          <a:p>
            <a:pPr marL="457200" indent="-457200">
              <a:buFont typeface="Wingdings" panose="05000000000000000000" pitchFamily="2" charset="2"/>
              <a:buChar char="Ø"/>
            </a:pPr>
            <a:r>
              <a:rPr lang="es-MX" sz="2400" dirty="0"/>
              <a:t>Mantiene menos efectivo/inventarios disponibles en comparación con el estándar del sector. </a:t>
            </a:r>
          </a:p>
          <a:p>
            <a:pPr marL="457200" indent="-457200">
              <a:buFont typeface="Wingdings" panose="05000000000000000000" pitchFamily="2" charset="2"/>
              <a:buChar char="Ø"/>
            </a:pPr>
            <a:r>
              <a:rPr lang="es-MX" sz="2400" dirty="0"/>
              <a:t>Punto positivo: La razón circulante de 3.6 veces muestra solidez, porque dispone de C$ 3.60 en activos corrientes por cada dólar de deuda corriente.</a:t>
            </a:r>
          </a:p>
          <a:p>
            <a:pPr marL="457200" indent="-457200">
              <a:buFont typeface="Wingdings" panose="05000000000000000000" pitchFamily="2" charset="2"/>
              <a:buChar char="Ø"/>
            </a:pPr>
            <a:r>
              <a:rPr lang="es-MX" sz="2400" dirty="0"/>
              <a:t>Área de mejora: Al estar debajo del promedio industrial, la empresa debería analizar si necesita fortalecer su posición líquida (por ejemplo, gestionando mejor cuentas por cobrar, reduciendo pasivos inmediatos, o aumentando reservas de efectivo).</a:t>
            </a:r>
            <a:endParaRPr lang="es-ES" sz="2400" dirty="0"/>
          </a:p>
          <a:p>
            <a:pPr algn="just"/>
            <a:endParaRPr lang="es-ES" sz="2800" dirty="0"/>
          </a:p>
          <a:p>
            <a:endParaRPr lang="es-NI" dirty="0"/>
          </a:p>
          <a:p>
            <a:pPr algn="just"/>
            <a:endParaRPr lang="es-ES" sz="2000" dirty="0">
              <a:effectLst/>
              <a:ea typeface="Times New Roman" panose="02020603050405020304" pitchFamily="18" charset="0"/>
              <a:cs typeface="Times New Roman" panose="02020603050405020304" pitchFamily="18" charset="0"/>
            </a:endParaRPr>
          </a:p>
        </p:txBody>
      </p:sp>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1788">
            <a:off x="9977464" y="17119"/>
            <a:ext cx="2011395" cy="116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87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sp>
        <p:nvSpPr>
          <p:cNvPr id="4" name="Rectángulo 3"/>
          <p:cNvSpPr/>
          <p:nvPr/>
        </p:nvSpPr>
        <p:spPr>
          <a:xfrm>
            <a:off x="410699" y="944259"/>
            <a:ext cx="10968501" cy="6278642"/>
          </a:xfrm>
          <a:prstGeom prst="rect">
            <a:avLst/>
          </a:prstGeom>
        </p:spPr>
        <p:txBody>
          <a:bodyPr wrap="square">
            <a:spAutoFit/>
          </a:bodyPr>
          <a:lstStyle/>
          <a:p>
            <a:pPr algn="just"/>
            <a:r>
              <a:rPr lang="es-ES" sz="2800" dirty="0"/>
              <a:t>El índice de solvencia puede considerarse de varias formas</a:t>
            </a:r>
            <a:endParaRPr lang="es-NI" sz="2800" dirty="0"/>
          </a:p>
          <a:p>
            <a:pPr algn="just"/>
            <a:r>
              <a:rPr lang="es-ES" sz="2800" dirty="0"/>
              <a:t> </a:t>
            </a:r>
            <a:endParaRPr lang="es-NI" sz="2800" dirty="0"/>
          </a:p>
          <a:p>
            <a:pPr lvl="1" algn="just"/>
            <a:r>
              <a:rPr lang="es-ES" sz="2800" dirty="0"/>
              <a:t>Que el activo circulante cubra en más de cien veces el pasivo circulante.</a:t>
            </a:r>
            <a:endParaRPr lang="es-NI" sz="2800" dirty="0"/>
          </a:p>
          <a:p>
            <a:pPr lvl="1" algn="just"/>
            <a:r>
              <a:rPr lang="es-ES" sz="2800" dirty="0"/>
              <a:t>Que el activo corriente  signifique o represente un porcentaje del pasivo circulante.</a:t>
            </a:r>
            <a:endParaRPr lang="es-NI" sz="2800" dirty="0"/>
          </a:p>
          <a:p>
            <a:pPr lvl="1" algn="just"/>
            <a:r>
              <a:rPr lang="es-ES" sz="2800" dirty="0"/>
              <a:t>Que cada córdoba del pasivo circulante está respaldado por X cantidad de córdobas del activo circulante.</a:t>
            </a:r>
            <a:endParaRPr lang="es-NI" sz="2800" dirty="0"/>
          </a:p>
          <a:p>
            <a:pPr algn="just"/>
            <a:r>
              <a:rPr lang="es-ES" sz="2800" dirty="0"/>
              <a:t> </a:t>
            </a:r>
            <a:endParaRPr lang="es-NI" sz="2800" dirty="0"/>
          </a:p>
          <a:p>
            <a:pPr algn="just"/>
            <a:r>
              <a:rPr lang="es-ES" sz="2800" dirty="0"/>
              <a:t>Si se divide 1.0 entre el índice de solvencia de la empresa  y el cociente resultante se resta de 1.0  y esta diferencia  se multiplica  por 100 representará  el porcentaje en que pueden  reducirse los activos circulantes de la empresa sin imposibilitarla  para cubrir sus pasivos a corto plazo.</a:t>
            </a:r>
            <a:endParaRPr lang="es-NI" sz="2800" dirty="0"/>
          </a:p>
          <a:p>
            <a:endParaRPr lang="es-NI" dirty="0"/>
          </a:p>
          <a:p>
            <a:pPr algn="just"/>
            <a:endParaRPr lang="es-ES" sz="2000" dirty="0">
              <a:effectLst/>
              <a:ea typeface="Times New Roman" panose="02020603050405020304" pitchFamily="18" charset="0"/>
              <a:cs typeface="Times New Roman" panose="02020603050405020304" pitchFamily="18" charset="0"/>
            </a:endParaRPr>
          </a:p>
        </p:txBody>
      </p:sp>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1788">
            <a:off x="9977464" y="17119"/>
            <a:ext cx="2011395" cy="116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899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sp>
        <p:nvSpPr>
          <p:cNvPr id="4" name="Rectángulo 3"/>
          <p:cNvSpPr/>
          <p:nvPr/>
        </p:nvSpPr>
        <p:spPr>
          <a:xfrm>
            <a:off x="526813" y="944259"/>
            <a:ext cx="10968501" cy="5416868"/>
          </a:xfrm>
          <a:prstGeom prst="rect">
            <a:avLst/>
          </a:prstGeom>
        </p:spPr>
        <p:txBody>
          <a:bodyPr wrap="square">
            <a:spAutoFit/>
          </a:bodyPr>
          <a:lstStyle/>
          <a:p>
            <a:r>
              <a:rPr lang="es-ES" sz="2800" b="1" u="sng" dirty="0"/>
              <a:t>Ejemplo:</a:t>
            </a:r>
            <a:endParaRPr lang="es-NI" sz="2800" dirty="0"/>
          </a:p>
          <a:p>
            <a:r>
              <a:rPr lang="es-ES" sz="2800" dirty="0"/>
              <a:t> </a:t>
            </a:r>
            <a:endParaRPr lang="es-NI" sz="2800" dirty="0"/>
          </a:p>
          <a:p>
            <a:r>
              <a:rPr lang="es-ES" sz="2800" dirty="0"/>
              <a:t>Si se tiene  2.0 de índice de solvencia se prueba lo anterior de la siguiente forma:</a:t>
            </a:r>
            <a:endParaRPr lang="es-NI" sz="2800" dirty="0"/>
          </a:p>
          <a:p>
            <a:r>
              <a:rPr lang="es-ES" sz="2800" dirty="0"/>
              <a:t>[(1.0-(1.0/2.0)]X100 = 50%; esto indica  que la empresa todavía  puede cubrir sus compromisos actuales, aunque sus actividades  se reduzcan en un 50%.</a:t>
            </a:r>
            <a:endParaRPr lang="es-NI" sz="2800" dirty="0"/>
          </a:p>
          <a:p>
            <a:r>
              <a:rPr lang="es-ES" sz="2800" dirty="0"/>
              <a:t> </a:t>
            </a:r>
            <a:endParaRPr lang="es-NI" sz="2800" dirty="0"/>
          </a:p>
          <a:p>
            <a:r>
              <a:rPr lang="es-ES" sz="2800" dirty="0"/>
              <a:t>Siempre que el </a:t>
            </a:r>
            <a:r>
              <a:rPr lang="es-ES" sz="2800" b="1" dirty="0"/>
              <a:t>índice de solvencia de una empresa sea de 1.0</a:t>
            </a:r>
            <a:r>
              <a:rPr lang="es-ES" sz="2800" dirty="0"/>
              <a:t>, su capital neto de trabajo, será igual a 0. Si una empresa tiene un índice de solvencia menor que 1.0, </a:t>
            </a:r>
            <a:r>
              <a:rPr lang="es-ES" sz="2800" b="1" dirty="0"/>
              <a:t>su capital  de trabajo será negativo</a:t>
            </a:r>
            <a:r>
              <a:rPr lang="es-ES" sz="2800" dirty="0"/>
              <a:t>.</a:t>
            </a:r>
            <a:endParaRPr lang="es-NI" sz="2800" dirty="0"/>
          </a:p>
          <a:p>
            <a:endParaRPr lang="es-NI" dirty="0"/>
          </a:p>
          <a:p>
            <a:pPr algn="just"/>
            <a:endParaRPr lang="es-ES" sz="2000" dirty="0">
              <a:effectLst/>
              <a:ea typeface="Times New Roman" panose="02020603050405020304" pitchFamily="18" charset="0"/>
              <a:cs typeface="Times New Roman" panose="02020603050405020304" pitchFamily="18" charset="0"/>
            </a:endParaRPr>
          </a:p>
        </p:txBody>
      </p:sp>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1788">
            <a:off x="9977464" y="17119"/>
            <a:ext cx="2011395" cy="116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079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mc:AlternateContent xmlns:mc="http://schemas.openxmlformats.org/markup-compatibility/2006">
        <mc:Choice xmlns:a14="http://schemas.microsoft.com/office/drawing/2010/main" Requires="a14">
          <p:sp>
            <p:nvSpPr>
              <p:cNvPr id="4" name="Rectángulo 3"/>
              <p:cNvSpPr/>
              <p:nvPr/>
            </p:nvSpPr>
            <p:spPr>
              <a:xfrm>
                <a:off x="147712" y="1065389"/>
                <a:ext cx="11753556" cy="5371663"/>
              </a:xfrm>
              <a:prstGeom prst="rect">
                <a:avLst/>
              </a:prstGeom>
            </p:spPr>
            <p:txBody>
              <a:bodyPr wrap="square">
                <a:spAutoFit/>
              </a:bodyPr>
              <a:lstStyle/>
              <a:p>
                <a:r>
                  <a:rPr lang="es-ES" sz="2800" b="1" dirty="0">
                    <a:solidFill>
                      <a:srgbClr val="FF0000"/>
                    </a:solidFill>
                  </a:rPr>
                  <a:t>3-Razón rápida:</a:t>
                </a:r>
                <a:r>
                  <a:rPr lang="es-ES" sz="2800" dirty="0"/>
                  <a:t>  Se calcula deduciendo los inventariaos de los activos circulantes y dividendo posteriormente la parte restante entre los pasivos circulantes. En esta razón, se considera un resultado satisfactorio un valor de 1.0, pero su aceptación  va a depender del tipo de negocio.</a:t>
                </a:r>
                <a:endParaRPr lang="es-NI" sz="2800" dirty="0"/>
              </a:p>
              <a:p>
                <a:r>
                  <a:rPr lang="es-ES" sz="2800" dirty="0"/>
                  <a:t> </a:t>
                </a:r>
                <a:endParaRPr lang="es-NI" sz="2800" dirty="0"/>
              </a:p>
              <a:p>
                <a:pPr/>
                <a14:m>
                  <m:oMathPara xmlns:m="http://schemas.openxmlformats.org/officeDocument/2006/math">
                    <m:oMathParaPr>
                      <m:jc m:val="centerGroup"/>
                    </m:oMathParaPr>
                    <m:oMath xmlns:m="http://schemas.openxmlformats.org/officeDocument/2006/math">
                      <m:r>
                        <a:rPr lang="es-ES" sz="2800" b="1" i="1">
                          <a:latin typeface="Cambria Math" panose="02040503050406030204" pitchFamily="18" charset="0"/>
                        </a:rPr>
                        <m:t>𝑹𝒂𝒛</m:t>
                      </m:r>
                      <m:r>
                        <a:rPr lang="es-ES" sz="2800" b="1" i="1">
                          <a:latin typeface="Cambria Math" panose="02040503050406030204" pitchFamily="18" charset="0"/>
                        </a:rPr>
                        <m:t>ó</m:t>
                      </m:r>
                      <m:r>
                        <a:rPr lang="es-ES" sz="2800" b="1" i="1">
                          <a:latin typeface="Cambria Math" panose="02040503050406030204" pitchFamily="18" charset="0"/>
                        </a:rPr>
                        <m:t>𝒏</m:t>
                      </m:r>
                      <m:r>
                        <a:rPr lang="es-ES" sz="2800" b="1" i="1">
                          <a:latin typeface="Cambria Math" panose="02040503050406030204" pitchFamily="18" charset="0"/>
                        </a:rPr>
                        <m:t> </m:t>
                      </m:r>
                      <m:r>
                        <a:rPr lang="es-ES" sz="2800" b="1" i="1">
                          <a:latin typeface="Cambria Math" panose="02040503050406030204" pitchFamily="18" charset="0"/>
                        </a:rPr>
                        <m:t>𝒓</m:t>
                      </m:r>
                      <m:r>
                        <a:rPr lang="es-ES" sz="2800" b="1" i="1">
                          <a:latin typeface="Cambria Math" panose="02040503050406030204" pitchFamily="18" charset="0"/>
                        </a:rPr>
                        <m:t>á</m:t>
                      </m:r>
                      <m:r>
                        <a:rPr lang="es-ES" sz="2800" b="1" i="1">
                          <a:latin typeface="Cambria Math" panose="02040503050406030204" pitchFamily="18" charset="0"/>
                        </a:rPr>
                        <m:t>𝒑𝒊𝒅𝒂</m:t>
                      </m:r>
                      <m:r>
                        <a:rPr lang="es-ES" sz="2800" b="1" i="1">
                          <a:latin typeface="Cambria Math" panose="02040503050406030204" pitchFamily="18" charset="0"/>
                        </a:rPr>
                        <m:t> </m:t>
                      </m:r>
                      <m:r>
                        <a:rPr lang="es-ES" sz="2800" b="1" i="1">
                          <a:latin typeface="Cambria Math" panose="02040503050406030204" pitchFamily="18" charset="0"/>
                        </a:rPr>
                        <m:t>𝒐</m:t>
                      </m:r>
                      <m:r>
                        <a:rPr lang="es-ES" sz="2800" b="1" i="1">
                          <a:latin typeface="Cambria Math" panose="02040503050406030204" pitchFamily="18" charset="0"/>
                        </a:rPr>
                        <m:t> </m:t>
                      </m:r>
                      <m:r>
                        <a:rPr lang="es-ES" sz="2800" b="1" i="1">
                          <a:latin typeface="Cambria Math" panose="02040503050406030204" pitchFamily="18" charset="0"/>
                        </a:rPr>
                        <m:t>𝒑𝒓𝒖𝒆𝒃𝒂</m:t>
                      </m:r>
                      <m:r>
                        <a:rPr lang="es-ES" sz="2800" b="1" i="1">
                          <a:latin typeface="Cambria Math" panose="02040503050406030204" pitchFamily="18" charset="0"/>
                        </a:rPr>
                        <m:t> á</m:t>
                      </m:r>
                      <m:r>
                        <a:rPr lang="es-ES" sz="2800" b="1" i="1">
                          <a:latin typeface="Cambria Math" panose="02040503050406030204" pitchFamily="18" charset="0"/>
                        </a:rPr>
                        <m:t>𝒄𝒊𝒅𝒂</m:t>
                      </m:r>
                      <m:r>
                        <a:rPr lang="es-ES" sz="2800" b="1">
                          <a:latin typeface="Cambria Math" panose="02040503050406030204" pitchFamily="18" charset="0"/>
                        </a:rPr>
                        <m:t>=</m:t>
                      </m:r>
                      <m:f>
                        <m:fPr>
                          <m:ctrlPr>
                            <a:rPr lang="es-NI" sz="2800" b="1" i="1">
                              <a:latin typeface="Cambria Math" panose="02040503050406030204" pitchFamily="18" charset="0"/>
                            </a:rPr>
                          </m:ctrlPr>
                        </m:fPr>
                        <m:num>
                          <m:r>
                            <a:rPr lang="es-ES" sz="2800" b="1" i="1">
                              <a:latin typeface="Cambria Math" panose="02040503050406030204" pitchFamily="18" charset="0"/>
                            </a:rPr>
                            <m:t>𝑨𝒄𝒕𝒊𝒗𝒐𝒔</m:t>
                          </m:r>
                          <m:r>
                            <a:rPr lang="es-ES" sz="2800" b="1" i="1">
                              <a:latin typeface="Cambria Math" panose="02040503050406030204" pitchFamily="18" charset="0"/>
                            </a:rPr>
                            <m:t> </m:t>
                          </m:r>
                          <m:r>
                            <a:rPr lang="es-ES" sz="2800" b="1" i="1">
                              <a:latin typeface="Cambria Math" panose="02040503050406030204" pitchFamily="18" charset="0"/>
                            </a:rPr>
                            <m:t>𝒄𝒊𝒓𝒄𝒖𝒍𝒂𝒏𝒕𝒆𝒔</m:t>
                          </m:r>
                          <m:r>
                            <a:rPr lang="es-ES" sz="2800" b="1" i="1">
                              <a:latin typeface="Cambria Math" panose="02040503050406030204" pitchFamily="18" charset="0"/>
                            </a:rPr>
                            <m:t>−</m:t>
                          </m:r>
                          <m:r>
                            <a:rPr lang="es-ES" sz="2800" b="1" i="1">
                              <a:latin typeface="Cambria Math" panose="02040503050406030204" pitchFamily="18" charset="0"/>
                            </a:rPr>
                            <m:t>𝑰𝒏𝒗𝒆𝒏𝒕𝒂𝒓𝒊𝒐𝒔</m:t>
                          </m:r>
                        </m:num>
                        <m:den>
                          <m:r>
                            <a:rPr lang="es-ES" sz="2800" b="1" i="1">
                              <a:latin typeface="Cambria Math" panose="02040503050406030204" pitchFamily="18" charset="0"/>
                            </a:rPr>
                            <m:t>𝑷𝒂𝒔𝒊𝒗𝒐</m:t>
                          </m:r>
                          <m:r>
                            <a:rPr lang="es-ES" sz="2800" b="1" i="1">
                              <a:latin typeface="Cambria Math" panose="02040503050406030204" pitchFamily="18" charset="0"/>
                            </a:rPr>
                            <m:t> </m:t>
                          </m:r>
                          <m:r>
                            <a:rPr lang="es-ES" sz="2800" b="1" i="1">
                              <a:latin typeface="Cambria Math" panose="02040503050406030204" pitchFamily="18" charset="0"/>
                            </a:rPr>
                            <m:t>𝒄𝒊𝒓𝒄𝒖𝒍𝒂𝒏𝒕𝒆</m:t>
                          </m:r>
                        </m:den>
                      </m:f>
                    </m:oMath>
                  </m:oMathPara>
                </a14:m>
                <a:endParaRPr lang="es-NI" sz="2800" dirty="0"/>
              </a:p>
              <a:p>
                <a:r>
                  <a:rPr lang="es-ES" sz="2800" dirty="0"/>
                  <a:t> </a:t>
                </a:r>
                <a:endParaRPr lang="es-NI" sz="2800" dirty="0"/>
              </a:p>
              <a:p>
                <a:pPr/>
                <a14:m>
                  <m:oMathPara xmlns:m="http://schemas.openxmlformats.org/officeDocument/2006/math">
                    <m:oMathParaPr>
                      <m:jc m:val="centerGroup"/>
                    </m:oMathParaPr>
                    <m:oMath xmlns:m="http://schemas.openxmlformats.org/officeDocument/2006/math">
                      <m:r>
                        <a:rPr lang="es-ES" sz="2800" i="1">
                          <a:latin typeface="Cambria Math" panose="02040503050406030204" pitchFamily="18" charset="0"/>
                        </a:rPr>
                        <m:t>𝑅𝑎𝑧</m:t>
                      </m:r>
                      <m:r>
                        <a:rPr lang="es-ES" sz="2800" i="1">
                          <a:latin typeface="Cambria Math" panose="02040503050406030204" pitchFamily="18" charset="0"/>
                        </a:rPr>
                        <m:t>ó</m:t>
                      </m:r>
                      <m:r>
                        <a:rPr lang="es-ES" sz="2800" i="1">
                          <a:latin typeface="Cambria Math" panose="02040503050406030204" pitchFamily="18" charset="0"/>
                        </a:rPr>
                        <m:t>𝑛</m:t>
                      </m:r>
                      <m:r>
                        <a:rPr lang="es-ES" sz="2800" i="1">
                          <a:latin typeface="Cambria Math" panose="02040503050406030204" pitchFamily="18" charset="0"/>
                        </a:rPr>
                        <m:t> </m:t>
                      </m:r>
                      <m:r>
                        <a:rPr lang="es-ES" sz="2800" i="1">
                          <a:latin typeface="Cambria Math" panose="02040503050406030204" pitchFamily="18" charset="0"/>
                        </a:rPr>
                        <m:t>𝑟</m:t>
                      </m:r>
                      <m:r>
                        <a:rPr lang="es-ES" sz="2800" i="1">
                          <a:latin typeface="Cambria Math" panose="02040503050406030204" pitchFamily="18" charset="0"/>
                        </a:rPr>
                        <m:t>á</m:t>
                      </m:r>
                      <m:r>
                        <a:rPr lang="es-ES" sz="2800" i="1">
                          <a:latin typeface="Cambria Math" panose="02040503050406030204" pitchFamily="18" charset="0"/>
                        </a:rPr>
                        <m:t>𝑝𝑖𝑑𝑎</m:t>
                      </m:r>
                      <m:r>
                        <a:rPr lang="es-ES" sz="2800" i="1">
                          <a:latin typeface="Cambria Math" panose="02040503050406030204" pitchFamily="18" charset="0"/>
                        </a:rPr>
                        <m:t> </m:t>
                      </m:r>
                      <m:r>
                        <a:rPr lang="es-ES" sz="2800" i="1">
                          <a:latin typeface="Cambria Math" panose="02040503050406030204" pitchFamily="18" charset="0"/>
                        </a:rPr>
                        <m:t>𝑜</m:t>
                      </m:r>
                      <m:r>
                        <a:rPr lang="es-ES" sz="2800" i="1">
                          <a:latin typeface="Cambria Math" panose="02040503050406030204" pitchFamily="18" charset="0"/>
                        </a:rPr>
                        <m:t> </m:t>
                      </m:r>
                      <m:r>
                        <a:rPr lang="es-ES" sz="2800" i="1">
                          <a:latin typeface="Cambria Math" panose="02040503050406030204" pitchFamily="18" charset="0"/>
                        </a:rPr>
                        <m:t>𝑝𝑟𝑢𝑒𝑏𝑎</m:t>
                      </m:r>
                      <m:r>
                        <a:rPr lang="es-ES" sz="2800" i="1">
                          <a:latin typeface="Cambria Math" panose="02040503050406030204" pitchFamily="18" charset="0"/>
                        </a:rPr>
                        <m:t> á</m:t>
                      </m:r>
                      <m:r>
                        <a:rPr lang="es-ES" sz="2800" i="1">
                          <a:latin typeface="Cambria Math" panose="02040503050406030204" pitchFamily="18" charset="0"/>
                        </a:rPr>
                        <m:t>𝑐𝑖𝑑𝑎</m:t>
                      </m:r>
                      <m:r>
                        <a:rPr lang="es-ES" sz="2800">
                          <a:latin typeface="Cambria Math" panose="02040503050406030204" pitchFamily="18" charset="0"/>
                        </a:rPr>
                        <m:t>=</m:t>
                      </m:r>
                      <m:f>
                        <m:fPr>
                          <m:ctrlPr>
                            <a:rPr lang="es-NI" sz="2800" i="1">
                              <a:latin typeface="Cambria Math" panose="02040503050406030204" pitchFamily="18" charset="0"/>
                            </a:rPr>
                          </m:ctrlPr>
                        </m:fPr>
                        <m:num>
                          <m:r>
                            <a:rPr lang="es-ES" sz="2800" u="sng">
                              <a:latin typeface="Cambria Math" panose="02040503050406030204" pitchFamily="18" charset="0"/>
                            </a:rPr>
                            <m:t>$465.0</m:t>
                          </m:r>
                          <m:r>
                            <a:rPr lang="es-ES" sz="2800">
                              <a:latin typeface="Cambria Math" panose="02040503050406030204" pitchFamily="18" charset="0"/>
                            </a:rPr>
                            <m:t> </m:t>
                          </m:r>
                          <m:r>
                            <a:rPr lang="es-ES" sz="2800" i="1">
                              <a:latin typeface="Cambria Math" panose="02040503050406030204" pitchFamily="18" charset="0"/>
                            </a:rPr>
                            <m:t>−</m:t>
                          </m:r>
                          <m:r>
                            <a:rPr lang="es-ES" sz="2800">
                              <a:latin typeface="Cambria Math" panose="02040503050406030204" pitchFamily="18" charset="0"/>
                            </a:rPr>
                            <m:t>$270.0</m:t>
                          </m:r>
                        </m:num>
                        <m:den>
                          <m:r>
                            <a:rPr lang="es-ES" sz="2800">
                              <a:latin typeface="Cambria Math" panose="02040503050406030204" pitchFamily="18" charset="0"/>
                            </a:rPr>
                            <m:t>$130.0</m:t>
                          </m:r>
                        </m:den>
                      </m:f>
                      <m:r>
                        <a:rPr lang="es-ES" sz="2800" i="1">
                          <a:latin typeface="Cambria Math" panose="02040503050406030204" pitchFamily="18" charset="0"/>
                        </a:rPr>
                        <m:t>=1.5 </m:t>
                      </m:r>
                      <m:r>
                        <a:rPr lang="es-ES" sz="2800" i="1">
                          <a:latin typeface="Cambria Math" panose="02040503050406030204" pitchFamily="18" charset="0"/>
                        </a:rPr>
                        <m:t>𝑣𝑒𝑐𝑒𝑠</m:t>
                      </m:r>
                    </m:oMath>
                  </m:oMathPara>
                </a14:m>
                <a:endParaRPr lang="es-NI" sz="2800" dirty="0"/>
              </a:p>
              <a:p>
                <a:r>
                  <a:rPr lang="es-ES" sz="2800" dirty="0"/>
                  <a:t>Promedio de la industria = 2.1 veces</a:t>
                </a:r>
                <a:endParaRPr lang="es-NI" sz="2800" dirty="0"/>
              </a:p>
              <a:p>
                <a:endParaRPr lang="es-NI" dirty="0"/>
              </a:p>
              <a:p>
                <a:pPr algn="just"/>
                <a:endParaRPr lang="es-ES" sz="2000" dirty="0">
                  <a:effectLst/>
                  <a:ea typeface="Times New Roman" panose="02020603050405020304" pitchFamily="18" charset="0"/>
                  <a:cs typeface="Times New Roman" panose="02020603050405020304" pitchFamily="18" charset="0"/>
                </a:endParaRPr>
              </a:p>
            </p:txBody>
          </p:sp>
        </mc:Choice>
        <mc:Fallback>
          <p:sp>
            <p:nvSpPr>
              <p:cNvPr id="4" name="Rectángulo 3"/>
              <p:cNvSpPr>
                <a:spLocks noRot="1" noChangeAspect="1" noMove="1" noResize="1" noEditPoints="1" noAdjustHandles="1" noChangeArrowheads="1" noChangeShapeType="1" noTextEdit="1"/>
              </p:cNvSpPr>
              <p:nvPr/>
            </p:nvSpPr>
            <p:spPr>
              <a:xfrm>
                <a:off x="147712" y="1065389"/>
                <a:ext cx="11753556" cy="5371663"/>
              </a:xfrm>
              <a:prstGeom prst="rect">
                <a:avLst/>
              </a:prstGeom>
              <a:blipFill>
                <a:blip r:embed="rId2"/>
                <a:stretch>
                  <a:fillRect l="-1037" t="-1135"/>
                </a:stretch>
              </a:blipFill>
            </p:spPr>
            <p:txBody>
              <a:bodyPr/>
              <a:lstStyle/>
              <a:p>
                <a:r>
                  <a:rPr lang="es-NI">
                    <a:noFill/>
                  </a:rPr>
                  <a:t> </a:t>
                </a:r>
              </a:p>
            </p:txBody>
          </p:sp>
        </mc:Fallback>
      </mc:AlternateContent>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61788">
            <a:off x="9977464" y="17119"/>
            <a:ext cx="2011395" cy="116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464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2060"/>
          </a:solidFill>
        </p:spPr>
        <p:txBody>
          <a:bodyPr wrap="square" lIns="0" tIns="0" rIns="0" bIns="0" rtlCol="0"/>
          <a:lstStyle/>
          <a:p>
            <a:endParaRPr sz="1200"/>
          </a:p>
        </p:txBody>
      </p:sp>
      <p:sp>
        <p:nvSpPr>
          <p:cNvPr id="3" name="object 3"/>
          <p:cNvSpPr/>
          <p:nvPr/>
        </p:nvSpPr>
        <p:spPr>
          <a:xfrm>
            <a:off x="685801" y="787211"/>
            <a:ext cx="368723" cy="0"/>
          </a:xfrm>
          <a:custGeom>
            <a:avLst/>
            <a:gdLst/>
            <a:ahLst/>
            <a:cxnLst/>
            <a:rect l="l" t="t" r="r" b="b"/>
            <a:pathLst>
              <a:path w="553085">
                <a:moveTo>
                  <a:pt x="0" y="0"/>
                </a:moveTo>
                <a:lnTo>
                  <a:pt x="552516" y="0"/>
                </a:lnTo>
              </a:path>
            </a:pathLst>
          </a:custGeom>
          <a:ln w="57149">
            <a:solidFill>
              <a:srgbClr val="FFFFFF"/>
            </a:solidFill>
          </a:ln>
        </p:spPr>
        <p:txBody>
          <a:bodyPr wrap="square" lIns="0" tIns="0" rIns="0" bIns="0" rtlCol="0"/>
          <a:lstStyle/>
          <a:p>
            <a:endParaRPr sz="1200"/>
          </a:p>
        </p:txBody>
      </p:sp>
      <p:sp>
        <p:nvSpPr>
          <p:cNvPr id="4" name="object 4"/>
          <p:cNvSpPr/>
          <p:nvPr/>
        </p:nvSpPr>
        <p:spPr>
          <a:xfrm>
            <a:off x="680351" y="6172200"/>
            <a:ext cx="373803" cy="685800"/>
          </a:xfrm>
          <a:custGeom>
            <a:avLst/>
            <a:gdLst/>
            <a:ahLst/>
            <a:cxnLst/>
            <a:rect l="l" t="t" r="r" b="b"/>
            <a:pathLst>
              <a:path w="560705" h="1028700">
                <a:moveTo>
                  <a:pt x="560096" y="1028700"/>
                </a:moveTo>
                <a:lnTo>
                  <a:pt x="0" y="1028700"/>
                </a:lnTo>
                <a:lnTo>
                  <a:pt x="0" y="0"/>
                </a:lnTo>
                <a:lnTo>
                  <a:pt x="560096" y="0"/>
                </a:lnTo>
                <a:lnTo>
                  <a:pt x="560096" y="1028700"/>
                </a:lnTo>
                <a:close/>
              </a:path>
            </a:pathLst>
          </a:custGeom>
          <a:solidFill>
            <a:srgbClr val="FBCD4E"/>
          </a:solidFill>
        </p:spPr>
        <p:txBody>
          <a:bodyPr wrap="square" lIns="0" tIns="0" rIns="0" bIns="0" rtlCol="0"/>
          <a:lstStyle/>
          <a:p>
            <a:endParaRPr sz="1200"/>
          </a:p>
        </p:txBody>
      </p:sp>
      <p:pic>
        <p:nvPicPr>
          <p:cNvPr id="5" name="object 5"/>
          <p:cNvPicPr/>
          <p:nvPr/>
        </p:nvPicPr>
        <p:blipFill>
          <a:blip r:embed="rId2" cstate="print"/>
          <a:stretch>
            <a:fillRect/>
          </a:stretch>
        </p:blipFill>
        <p:spPr>
          <a:xfrm>
            <a:off x="3004107" y="0"/>
            <a:ext cx="9187892" cy="6857999"/>
          </a:xfrm>
          <a:prstGeom prst="rect">
            <a:avLst/>
          </a:prstGeom>
        </p:spPr>
      </p:pic>
      <p:sp>
        <p:nvSpPr>
          <p:cNvPr id="6" name="object 6"/>
          <p:cNvSpPr txBox="1"/>
          <p:nvPr/>
        </p:nvSpPr>
        <p:spPr>
          <a:xfrm>
            <a:off x="677333" y="1799261"/>
            <a:ext cx="1686560" cy="429114"/>
          </a:xfrm>
          <a:prstGeom prst="rect">
            <a:avLst/>
          </a:prstGeom>
        </p:spPr>
        <p:txBody>
          <a:bodyPr vert="horz" wrap="square" lIns="0" tIns="8467" rIns="0" bIns="0" rtlCol="0">
            <a:spAutoFit/>
          </a:bodyPr>
          <a:lstStyle/>
          <a:p>
            <a:pPr marL="8467">
              <a:spcBef>
                <a:spcPts val="67"/>
              </a:spcBef>
            </a:pPr>
            <a:r>
              <a:rPr sz="2733" b="1" spc="-100" dirty="0">
                <a:solidFill>
                  <a:srgbClr val="FBCD4E"/>
                </a:solidFill>
                <a:latin typeface="Tahoma"/>
                <a:cs typeface="Tahoma"/>
              </a:rPr>
              <a:t>Contenido</a:t>
            </a:r>
            <a:endParaRPr sz="2733" dirty="0">
              <a:latin typeface="Tahoma"/>
              <a:cs typeface="Tahoma"/>
            </a:endParaRPr>
          </a:p>
        </p:txBody>
      </p:sp>
      <p:sp>
        <p:nvSpPr>
          <p:cNvPr id="7" name="object 7"/>
          <p:cNvSpPr txBox="1">
            <a:spLocks noGrp="1"/>
          </p:cNvSpPr>
          <p:nvPr>
            <p:ph type="title"/>
          </p:nvPr>
        </p:nvSpPr>
        <p:spPr>
          <a:xfrm>
            <a:off x="3332296" y="1686127"/>
            <a:ext cx="7287260" cy="797548"/>
          </a:xfrm>
          <a:prstGeom prst="rect">
            <a:avLst/>
          </a:prstGeom>
        </p:spPr>
        <p:txBody>
          <a:bodyPr vert="horz" wrap="square" lIns="0" tIns="8467" rIns="0" bIns="0" rtlCol="0" anchor="ctr">
            <a:spAutoFit/>
          </a:bodyPr>
          <a:lstStyle/>
          <a:p>
            <a:pPr marL="8467" marR="3387">
              <a:lnSpc>
                <a:spcPct val="112500"/>
              </a:lnSpc>
              <a:spcBef>
                <a:spcPts val="67"/>
              </a:spcBef>
            </a:pPr>
            <a:r>
              <a:rPr sz="2333" spc="-3" dirty="0">
                <a:solidFill>
                  <a:srgbClr val="FFFFFF"/>
                </a:solidFill>
              </a:rPr>
              <a:t>2.</a:t>
            </a:r>
            <a:r>
              <a:rPr lang="es-MX" sz="2333" spc="-3" dirty="0">
                <a:solidFill>
                  <a:srgbClr val="FFFFFF"/>
                </a:solidFill>
              </a:rPr>
              <a:t>2</a:t>
            </a:r>
            <a:r>
              <a:rPr sz="2333" spc="-3" dirty="0">
                <a:solidFill>
                  <a:srgbClr val="FFFFFF"/>
                </a:solidFill>
              </a:rPr>
              <a:t> </a:t>
            </a:r>
            <a:r>
              <a:rPr sz="2333" spc="3" dirty="0">
                <a:solidFill>
                  <a:srgbClr val="FFFFFF"/>
                </a:solidFill>
              </a:rPr>
              <a:t>Empleo </a:t>
            </a:r>
            <a:r>
              <a:rPr sz="2333" spc="17" dirty="0">
                <a:solidFill>
                  <a:srgbClr val="FFFFFF"/>
                </a:solidFill>
              </a:rPr>
              <a:t>de </a:t>
            </a:r>
            <a:r>
              <a:rPr sz="2333" spc="-7" dirty="0">
                <a:solidFill>
                  <a:srgbClr val="FFFFFF"/>
                </a:solidFill>
              </a:rPr>
              <a:t>las </a:t>
            </a:r>
            <a:r>
              <a:rPr sz="2333" spc="3" dirty="0">
                <a:solidFill>
                  <a:srgbClr val="FFFFFF"/>
                </a:solidFill>
              </a:rPr>
              <a:t>razones </a:t>
            </a:r>
            <a:r>
              <a:rPr sz="2333" dirty="0">
                <a:solidFill>
                  <a:srgbClr val="FFFFFF"/>
                </a:solidFill>
              </a:rPr>
              <a:t>financieras </a:t>
            </a:r>
            <a:r>
              <a:rPr sz="2333" spc="13" dirty="0">
                <a:solidFill>
                  <a:srgbClr val="FFFFFF"/>
                </a:solidFill>
              </a:rPr>
              <a:t>en el </a:t>
            </a:r>
            <a:r>
              <a:rPr sz="2333" spc="-10" dirty="0">
                <a:solidFill>
                  <a:srgbClr val="FFFFFF"/>
                </a:solidFill>
              </a:rPr>
              <a:t>análisis </a:t>
            </a:r>
            <a:r>
              <a:rPr sz="2333" spc="17" dirty="0">
                <a:solidFill>
                  <a:srgbClr val="FFFFFF"/>
                </a:solidFill>
              </a:rPr>
              <a:t>de </a:t>
            </a:r>
            <a:r>
              <a:rPr sz="2333" spc="-573" dirty="0">
                <a:solidFill>
                  <a:srgbClr val="FFFFFF"/>
                </a:solidFill>
              </a:rPr>
              <a:t> </a:t>
            </a:r>
            <a:r>
              <a:rPr sz="2333" spc="-7" dirty="0">
                <a:solidFill>
                  <a:srgbClr val="FFFFFF"/>
                </a:solidFill>
              </a:rPr>
              <a:t>los </a:t>
            </a:r>
            <a:r>
              <a:rPr sz="2333" spc="-3" dirty="0">
                <a:solidFill>
                  <a:srgbClr val="FFFFFF"/>
                </a:solidFill>
              </a:rPr>
              <a:t>estados </a:t>
            </a:r>
            <a:r>
              <a:rPr sz="2333" dirty="0">
                <a:solidFill>
                  <a:srgbClr val="FFFFFF"/>
                </a:solidFill>
              </a:rPr>
              <a:t>financieros.</a:t>
            </a:r>
            <a:endParaRPr sz="2333" dirty="0"/>
          </a:p>
        </p:txBody>
      </p:sp>
      <p:sp>
        <p:nvSpPr>
          <p:cNvPr id="8" name="object 8"/>
          <p:cNvSpPr txBox="1"/>
          <p:nvPr/>
        </p:nvSpPr>
        <p:spPr>
          <a:xfrm>
            <a:off x="3877884" y="2556553"/>
            <a:ext cx="4545330" cy="2463965"/>
          </a:xfrm>
          <a:prstGeom prst="rect">
            <a:avLst/>
          </a:prstGeom>
        </p:spPr>
        <p:txBody>
          <a:bodyPr vert="horz" wrap="square" lIns="0" tIns="52917" rIns="0" bIns="0" rtlCol="0">
            <a:spAutoFit/>
          </a:bodyPr>
          <a:lstStyle/>
          <a:p>
            <a:pPr marL="837819" lvl="2" indent="-829775">
              <a:spcBef>
                <a:spcPts val="417"/>
              </a:spcBef>
              <a:buAutoNum type="arabicPeriod"/>
              <a:tabLst>
                <a:tab pos="837819" algn="l"/>
                <a:tab pos="838242" algn="l"/>
              </a:tabLst>
            </a:pPr>
            <a:r>
              <a:rPr sz="2333" b="1" spc="3" dirty="0">
                <a:solidFill>
                  <a:srgbClr val="FFFFFF"/>
                </a:solidFill>
                <a:latin typeface="Roboto"/>
                <a:cs typeface="Roboto"/>
              </a:rPr>
              <a:t>Análisis</a:t>
            </a:r>
            <a:r>
              <a:rPr sz="2333" b="1" spc="-20" dirty="0">
                <a:solidFill>
                  <a:srgbClr val="FFFFFF"/>
                </a:solidFill>
                <a:latin typeface="Roboto"/>
                <a:cs typeface="Roboto"/>
              </a:rPr>
              <a:t> </a:t>
            </a:r>
            <a:r>
              <a:rPr sz="2333" b="1" spc="17" dirty="0">
                <a:solidFill>
                  <a:srgbClr val="FFFFFF"/>
                </a:solidFill>
                <a:latin typeface="Roboto"/>
                <a:cs typeface="Roboto"/>
              </a:rPr>
              <a:t>de</a:t>
            </a:r>
            <a:r>
              <a:rPr sz="2333" b="1" spc="-17" dirty="0">
                <a:solidFill>
                  <a:srgbClr val="FFFFFF"/>
                </a:solidFill>
                <a:latin typeface="Roboto"/>
                <a:cs typeface="Roboto"/>
              </a:rPr>
              <a:t> </a:t>
            </a:r>
            <a:r>
              <a:rPr lang="es-MX" sz="2333" b="1" spc="-3" dirty="0">
                <a:solidFill>
                  <a:srgbClr val="FFFFFF"/>
                </a:solidFill>
                <a:latin typeface="Roboto"/>
                <a:cs typeface="Roboto"/>
              </a:rPr>
              <a:t>L</a:t>
            </a:r>
            <a:r>
              <a:rPr sz="2333" b="1" spc="-3" dirty="0" err="1">
                <a:solidFill>
                  <a:srgbClr val="FFFFFF"/>
                </a:solidFill>
                <a:latin typeface="Roboto"/>
                <a:cs typeface="Roboto"/>
              </a:rPr>
              <a:t>iquidez</a:t>
            </a:r>
            <a:r>
              <a:rPr sz="2333" b="1" spc="-3" dirty="0">
                <a:solidFill>
                  <a:srgbClr val="FFFFFF"/>
                </a:solidFill>
                <a:latin typeface="Roboto"/>
                <a:cs typeface="Roboto"/>
              </a:rPr>
              <a:t>.</a:t>
            </a:r>
            <a:endParaRPr sz="2333" dirty="0">
              <a:latin typeface="Roboto"/>
              <a:cs typeface="Roboto"/>
            </a:endParaRPr>
          </a:p>
          <a:p>
            <a:pPr marL="837819" lvl="2" indent="-829775">
              <a:spcBef>
                <a:spcPts val="350"/>
              </a:spcBef>
              <a:buAutoNum type="arabicPeriod"/>
              <a:tabLst>
                <a:tab pos="837819" algn="l"/>
                <a:tab pos="838242" algn="l"/>
              </a:tabLst>
            </a:pPr>
            <a:r>
              <a:rPr sz="2333" b="1" spc="3" dirty="0">
                <a:solidFill>
                  <a:srgbClr val="FFFFFF"/>
                </a:solidFill>
                <a:latin typeface="Roboto"/>
                <a:cs typeface="Roboto"/>
              </a:rPr>
              <a:t>Análisis</a:t>
            </a:r>
            <a:r>
              <a:rPr sz="2333" b="1" spc="-17" dirty="0">
                <a:solidFill>
                  <a:srgbClr val="FFFFFF"/>
                </a:solidFill>
                <a:latin typeface="Roboto"/>
                <a:cs typeface="Roboto"/>
              </a:rPr>
              <a:t> </a:t>
            </a:r>
            <a:r>
              <a:rPr sz="2333" b="1" spc="17" dirty="0">
                <a:solidFill>
                  <a:srgbClr val="FFFFFF"/>
                </a:solidFill>
                <a:latin typeface="Roboto"/>
                <a:cs typeface="Roboto"/>
              </a:rPr>
              <a:t>de</a:t>
            </a:r>
            <a:r>
              <a:rPr sz="2333" b="1" spc="-13" dirty="0">
                <a:solidFill>
                  <a:srgbClr val="FFFFFF"/>
                </a:solidFill>
                <a:latin typeface="Roboto"/>
                <a:cs typeface="Roboto"/>
              </a:rPr>
              <a:t> </a:t>
            </a:r>
            <a:r>
              <a:rPr lang="es-MX" sz="2333" b="1" spc="-10" dirty="0">
                <a:solidFill>
                  <a:srgbClr val="FFFFFF"/>
                </a:solidFill>
                <a:latin typeface="Roboto"/>
                <a:cs typeface="Roboto"/>
              </a:rPr>
              <a:t>A</a:t>
            </a:r>
            <a:r>
              <a:rPr sz="2333" b="1" spc="-10" dirty="0" err="1">
                <a:solidFill>
                  <a:srgbClr val="FFFFFF"/>
                </a:solidFill>
                <a:latin typeface="Roboto"/>
                <a:cs typeface="Roboto"/>
              </a:rPr>
              <a:t>ctividad</a:t>
            </a:r>
            <a:r>
              <a:rPr sz="2333" b="1" spc="-10" dirty="0">
                <a:solidFill>
                  <a:srgbClr val="FFFFFF"/>
                </a:solidFill>
                <a:latin typeface="Roboto"/>
                <a:cs typeface="Roboto"/>
              </a:rPr>
              <a:t>.</a:t>
            </a:r>
            <a:endParaRPr sz="2333" dirty="0">
              <a:latin typeface="Roboto"/>
              <a:cs typeface="Roboto"/>
            </a:endParaRPr>
          </a:p>
          <a:p>
            <a:pPr marL="837819" lvl="2" indent="-829775">
              <a:spcBef>
                <a:spcPts val="350"/>
              </a:spcBef>
              <a:buAutoNum type="arabicPeriod"/>
              <a:tabLst>
                <a:tab pos="837819" algn="l"/>
                <a:tab pos="838242" algn="l"/>
              </a:tabLst>
            </a:pPr>
            <a:r>
              <a:rPr sz="2333" b="1" spc="3" dirty="0">
                <a:solidFill>
                  <a:srgbClr val="FFFFFF"/>
                </a:solidFill>
                <a:latin typeface="Roboto"/>
                <a:cs typeface="Roboto"/>
              </a:rPr>
              <a:t>Análisis</a:t>
            </a:r>
            <a:r>
              <a:rPr sz="2333" b="1" spc="-27" dirty="0">
                <a:solidFill>
                  <a:srgbClr val="FFFFFF"/>
                </a:solidFill>
                <a:latin typeface="Roboto"/>
                <a:cs typeface="Roboto"/>
              </a:rPr>
              <a:t> </a:t>
            </a:r>
            <a:r>
              <a:rPr sz="2333" b="1" spc="17" dirty="0">
                <a:solidFill>
                  <a:srgbClr val="FFFFFF"/>
                </a:solidFill>
                <a:latin typeface="Roboto"/>
                <a:cs typeface="Roboto"/>
              </a:rPr>
              <a:t>de</a:t>
            </a:r>
            <a:r>
              <a:rPr sz="2333" b="1" spc="-23" dirty="0">
                <a:solidFill>
                  <a:srgbClr val="FFFFFF"/>
                </a:solidFill>
                <a:latin typeface="Roboto"/>
                <a:cs typeface="Roboto"/>
              </a:rPr>
              <a:t> </a:t>
            </a:r>
            <a:r>
              <a:rPr sz="2333" b="1" dirty="0">
                <a:solidFill>
                  <a:srgbClr val="FFFFFF"/>
                </a:solidFill>
                <a:latin typeface="Roboto"/>
                <a:cs typeface="Roboto"/>
              </a:rPr>
              <a:t>endeudamiento.</a:t>
            </a:r>
            <a:endParaRPr sz="2333" dirty="0">
              <a:latin typeface="Roboto"/>
              <a:cs typeface="Roboto"/>
            </a:endParaRPr>
          </a:p>
          <a:p>
            <a:pPr marL="837819" lvl="2" indent="-829775">
              <a:spcBef>
                <a:spcPts val="350"/>
              </a:spcBef>
              <a:buAutoNum type="arabicPeriod"/>
              <a:tabLst>
                <a:tab pos="837819" algn="l"/>
                <a:tab pos="838242" algn="l"/>
              </a:tabLst>
            </a:pPr>
            <a:r>
              <a:rPr sz="2333" b="1" spc="3" dirty="0">
                <a:solidFill>
                  <a:srgbClr val="FFFFFF"/>
                </a:solidFill>
                <a:latin typeface="Roboto"/>
                <a:cs typeface="Roboto"/>
              </a:rPr>
              <a:t>Análisis</a:t>
            </a:r>
            <a:r>
              <a:rPr sz="2333" b="1" spc="-20" dirty="0">
                <a:solidFill>
                  <a:srgbClr val="FFFFFF"/>
                </a:solidFill>
                <a:latin typeface="Roboto"/>
                <a:cs typeface="Roboto"/>
              </a:rPr>
              <a:t> </a:t>
            </a:r>
            <a:r>
              <a:rPr sz="2333" b="1" spc="17" dirty="0">
                <a:solidFill>
                  <a:srgbClr val="FFFFFF"/>
                </a:solidFill>
                <a:latin typeface="Roboto"/>
                <a:cs typeface="Roboto"/>
              </a:rPr>
              <a:t>de</a:t>
            </a:r>
            <a:r>
              <a:rPr sz="2333" b="1" spc="-17" dirty="0">
                <a:solidFill>
                  <a:srgbClr val="FFFFFF"/>
                </a:solidFill>
                <a:latin typeface="Roboto"/>
                <a:cs typeface="Roboto"/>
              </a:rPr>
              <a:t> </a:t>
            </a:r>
            <a:r>
              <a:rPr sz="2333" b="1" spc="-3" dirty="0">
                <a:solidFill>
                  <a:srgbClr val="FFFFFF"/>
                </a:solidFill>
                <a:latin typeface="Roboto"/>
                <a:cs typeface="Roboto"/>
              </a:rPr>
              <a:t>rentabilidad.</a:t>
            </a:r>
            <a:endParaRPr sz="2333" dirty="0">
              <a:latin typeface="Roboto"/>
              <a:cs typeface="Roboto"/>
            </a:endParaRPr>
          </a:p>
          <a:p>
            <a:pPr marL="837819" lvl="2" indent="-829775">
              <a:spcBef>
                <a:spcPts val="350"/>
              </a:spcBef>
              <a:buAutoNum type="arabicPeriod"/>
              <a:tabLst>
                <a:tab pos="837819" algn="l"/>
                <a:tab pos="838242" algn="l"/>
              </a:tabLst>
            </a:pPr>
            <a:r>
              <a:rPr sz="2333" b="1" spc="3" dirty="0">
                <a:solidFill>
                  <a:srgbClr val="FFFFFF"/>
                </a:solidFill>
                <a:latin typeface="Roboto"/>
                <a:cs typeface="Roboto"/>
              </a:rPr>
              <a:t>Análisis</a:t>
            </a:r>
            <a:r>
              <a:rPr sz="2333" b="1" spc="-20" dirty="0">
                <a:solidFill>
                  <a:srgbClr val="FFFFFF"/>
                </a:solidFill>
                <a:latin typeface="Roboto"/>
                <a:cs typeface="Roboto"/>
              </a:rPr>
              <a:t> </a:t>
            </a:r>
            <a:r>
              <a:rPr sz="2333" b="1" spc="17" dirty="0">
                <a:solidFill>
                  <a:srgbClr val="FFFFFF"/>
                </a:solidFill>
                <a:latin typeface="Roboto"/>
                <a:cs typeface="Roboto"/>
              </a:rPr>
              <a:t>de</a:t>
            </a:r>
            <a:r>
              <a:rPr sz="2333" b="1" spc="-17" dirty="0">
                <a:solidFill>
                  <a:srgbClr val="FFFFFF"/>
                </a:solidFill>
                <a:latin typeface="Roboto"/>
                <a:cs typeface="Roboto"/>
              </a:rPr>
              <a:t> </a:t>
            </a:r>
            <a:r>
              <a:rPr sz="2333" b="1" spc="7" dirty="0">
                <a:solidFill>
                  <a:srgbClr val="FFFFFF"/>
                </a:solidFill>
                <a:latin typeface="Roboto"/>
                <a:cs typeface="Roboto"/>
              </a:rPr>
              <a:t>mercado</a:t>
            </a:r>
            <a:endParaRPr sz="2333" dirty="0">
              <a:latin typeface="Roboto"/>
              <a:cs typeface="Roboto"/>
            </a:endParaRPr>
          </a:p>
          <a:p>
            <a:pPr marL="837819" lvl="2" indent="-829775">
              <a:spcBef>
                <a:spcPts val="350"/>
              </a:spcBef>
              <a:buAutoNum type="arabicPeriod"/>
              <a:tabLst>
                <a:tab pos="837819" algn="l"/>
                <a:tab pos="838242" algn="l"/>
              </a:tabLst>
            </a:pPr>
            <a:r>
              <a:rPr sz="2333" b="1" spc="3" dirty="0">
                <a:solidFill>
                  <a:srgbClr val="FFFFFF"/>
                </a:solidFill>
                <a:latin typeface="Roboto"/>
                <a:cs typeface="Roboto"/>
              </a:rPr>
              <a:t>Análisis</a:t>
            </a:r>
            <a:r>
              <a:rPr sz="2333" b="1" spc="-17" dirty="0">
                <a:solidFill>
                  <a:srgbClr val="FFFFFF"/>
                </a:solidFill>
                <a:latin typeface="Roboto"/>
                <a:cs typeface="Roboto"/>
              </a:rPr>
              <a:t> </a:t>
            </a:r>
            <a:r>
              <a:rPr sz="2333" b="1" spc="-3" dirty="0">
                <a:solidFill>
                  <a:srgbClr val="FFFFFF"/>
                </a:solidFill>
                <a:latin typeface="Roboto"/>
                <a:cs typeface="Roboto"/>
              </a:rPr>
              <a:t>global</a:t>
            </a:r>
            <a:r>
              <a:rPr sz="2333" b="1" spc="-17" dirty="0">
                <a:solidFill>
                  <a:srgbClr val="FFFFFF"/>
                </a:solidFill>
                <a:latin typeface="Roboto"/>
                <a:cs typeface="Roboto"/>
              </a:rPr>
              <a:t> </a:t>
            </a:r>
            <a:r>
              <a:rPr sz="2333" b="1" spc="17" dirty="0">
                <a:solidFill>
                  <a:srgbClr val="FFFFFF"/>
                </a:solidFill>
                <a:latin typeface="Roboto"/>
                <a:cs typeface="Roboto"/>
              </a:rPr>
              <a:t>de</a:t>
            </a:r>
            <a:r>
              <a:rPr sz="2333" b="1" spc="-17" dirty="0">
                <a:solidFill>
                  <a:srgbClr val="FFFFFF"/>
                </a:solidFill>
                <a:latin typeface="Roboto"/>
                <a:cs typeface="Roboto"/>
              </a:rPr>
              <a:t> </a:t>
            </a:r>
            <a:r>
              <a:rPr sz="2333" b="1" spc="3" dirty="0">
                <a:solidFill>
                  <a:srgbClr val="FFFFFF"/>
                </a:solidFill>
                <a:latin typeface="Roboto"/>
                <a:cs typeface="Roboto"/>
              </a:rPr>
              <a:t>razones.</a:t>
            </a:r>
            <a:endParaRPr sz="2333" dirty="0">
              <a:latin typeface="Roboto"/>
              <a:cs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sp>
        <p:nvSpPr>
          <p:cNvPr id="4" name="Rectángulo 3"/>
          <p:cNvSpPr/>
          <p:nvPr/>
        </p:nvSpPr>
        <p:spPr>
          <a:xfrm>
            <a:off x="147712" y="1176704"/>
            <a:ext cx="11549072" cy="4124206"/>
          </a:xfrm>
          <a:prstGeom prst="rect">
            <a:avLst/>
          </a:prstGeom>
        </p:spPr>
        <p:txBody>
          <a:bodyPr wrap="square">
            <a:spAutoFit/>
          </a:bodyPr>
          <a:lstStyle/>
          <a:p>
            <a:pPr algn="just"/>
            <a:r>
              <a:rPr lang="es-MX" sz="2800" dirty="0"/>
              <a:t>La empresa está por </a:t>
            </a:r>
            <a:r>
              <a:rPr lang="es-MX" sz="2800" b="1" dirty="0"/>
              <a:t>debajo del promedio del sector 2.1</a:t>
            </a:r>
            <a:r>
              <a:rPr lang="es-MX" sz="2800" dirty="0"/>
              <a:t>, lo cual indica que sus competidores manejan un nivel de liquidez inmediata más alto. Puede deberse a que </a:t>
            </a:r>
            <a:r>
              <a:rPr lang="es-MX" sz="2800" dirty="0" err="1"/>
              <a:t>Unilate</a:t>
            </a:r>
            <a:r>
              <a:rPr lang="es-MX" sz="2800" dirty="0"/>
              <a:t> tenga:</a:t>
            </a:r>
          </a:p>
          <a:p>
            <a:pPr algn="just"/>
            <a:endParaRPr lang="es-MX" sz="2800" dirty="0"/>
          </a:p>
          <a:p>
            <a:pPr marL="457200" indent="-457200" algn="just">
              <a:buFont typeface="Wingdings" panose="05000000000000000000" pitchFamily="2" charset="2"/>
              <a:buChar char="Ø"/>
            </a:pPr>
            <a:r>
              <a:rPr lang="es-MX" sz="2800" dirty="0"/>
              <a:t>Mayor proporción de inventarios en el activo corriente.</a:t>
            </a:r>
          </a:p>
          <a:p>
            <a:pPr marL="457200" indent="-457200" algn="just">
              <a:buFont typeface="Wingdings" panose="05000000000000000000" pitchFamily="2" charset="2"/>
              <a:buChar char="Ø"/>
            </a:pPr>
            <a:r>
              <a:rPr lang="es-MX" sz="2800" dirty="0"/>
              <a:t>Más cuentas por cobrar de corto plazo.</a:t>
            </a:r>
          </a:p>
          <a:p>
            <a:pPr marL="457200" indent="-457200" algn="just">
              <a:buFont typeface="Wingdings" panose="05000000000000000000" pitchFamily="2" charset="2"/>
              <a:buChar char="Ø"/>
            </a:pPr>
            <a:r>
              <a:rPr lang="es-MX" sz="2800" dirty="0"/>
              <a:t>Menos efectivo disponible que la media del sector.</a:t>
            </a:r>
            <a:endParaRPr lang="es-ES" sz="2800" dirty="0"/>
          </a:p>
          <a:p>
            <a:pPr algn="just"/>
            <a:endParaRPr lang="es-ES" sz="2800" dirty="0"/>
          </a:p>
          <a:p>
            <a:endParaRPr lang="es-NI" dirty="0"/>
          </a:p>
          <a:p>
            <a:pPr algn="just"/>
            <a:endParaRPr lang="es-ES" sz="2000" dirty="0">
              <a:effectLst/>
              <a:ea typeface="Times New Roman" panose="02020603050405020304" pitchFamily="18" charset="0"/>
              <a:cs typeface="Times New Roman" panose="02020603050405020304" pitchFamily="18" charset="0"/>
            </a:endParaRPr>
          </a:p>
        </p:txBody>
      </p:sp>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1788">
            <a:off x="9977464" y="17119"/>
            <a:ext cx="2011395" cy="116126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47712" y="4608412"/>
            <a:ext cx="11549072" cy="1384995"/>
          </a:xfrm>
          <a:prstGeom prst="rect">
            <a:avLst/>
          </a:prstGeom>
        </p:spPr>
        <p:txBody>
          <a:bodyPr wrap="square">
            <a:spAutoFit/>
          </a:bodyPr>
          <a:lstStyle/>
          <a:p>
            <a:pPr algn="just">
              <a:spcAft>
                <a:spcPts val="0"/>
              </a:spcAft>
            </a:pPr>
            <a:r>
              <a:rPr lang="es-MX" sz="2800" dirty="0"/>
              <a:t>Es </a:t>
            </a:r>
            <a:r>
              <a:rPr lang="es-MX" sz="2800" b="1" dirty="0"/>
              <a:t>mayor que 1</a:t>
            </a:r>
            <a:r>
              <a:rPr lang="es-MX" sz="2800" dirty="0"/>
              <a:t>, por lo tanto la empresa tiene suficientes activos líquidos (excluyendo inventarios) para cubrir sus deudas inmediatas. </a:t>
            </a:r>
          </a:p>
          <a:p>
            <a:pPr algn="just">
              <a:spcAft>
                <a:spcPts val="0"/>
              </a:spcAft>
            </a:pPr>
            <a:r>
              <a:rPr lang="es-MX" sz="2800" dirty="0"/>
              <a:t>Esto se considera </a:t>
            </a:r>
            <a:r>
              <a:rPr lang="es-MX" sz="2800" b="1" dirty="0"/>
              <a:t>aceptable y satisfactorio </a:t>
            </a:r>
            <a:r>
              <a:rPr lang="es-MX" sz="2800" dirty="0"/>
              <a:t>en la mayoría de los negocios.</a:t>
            </a:r>
            <a:r>
              <a:rPr lang="es-ES" sz="2800" dirty="0"/>
              <a:t> </a:t>
            </a:r>
            <a:endParaRPr lang="es-NI" sz="2800" dirty="0"/>
          </a:p>
        </p:txBody>
      </p:sp>
    </p:spTree>
    <p:extLst>
      <p:ext uri="{BB962C8B-B14F-4D97-AF65-F5344CB8AC3E}">
        <p14:creationId xmlns:p14="http://schemas.microsoft.com/office/powerpoint/2010/main" val="551909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sp>
        <p:nvSpPr>
          <p:cNvPr id="4" name="Rectángulo 3"/>
          <p:cNvSpPr/>
          <p:nvPr/>
        </p:nvSpPr>
        <p:spPr>
          <a:xfrm>
            <a:off x="147712" y="1176704"/>
            <a:ext cx="11549072" cy="5416868"/>
          </a:xfrm>
          <a:prstGeom prst="rect">
            <a:avLst/>
          </a:prstGeom>
        </p:spPr>
        <p:txBody>
          <a:bodyPr wrap="square">
            <a:spAutoFit/>
          </a:bodyPr>
          <a:lstStyle/>
          <a:p>
            <a:r>
              <a:rPr lang="es-MX" sz="2800" dirty="0"/>
              <a:t>En resumen:</a:t>
            </a:r>
          </a:p>
          <a:p>
            <a:endParaRPr lang="es-MX" sz="2800" dirty="0"/>
          </a:p>
          <a:p>
            <a:pPr marL="514350" indent="-514350">
              <a:buAutoNum type="arabicPeriod"/>
            </a:pPr>
            <a:r>
              <a:rPr lang="es-NI" sz="2800" b="1" dirty="0"/>
              <a:t>Razón corriente (AC / PC)</a:t>
            </a:r>
            <a:r>
              <a:rPr lang="es-MX" sz="2800" b="1" dirty="0"/>
              <a:t>:</a:t>
            </a:r>
            <a:r>
              <a:rPr lang="es-MX" sz="2800" dirty="0"/>
              <a:t> Promedio industrial internacional (2.0), lo ideal es 1.5–2.0</a:t>
            </a:r>
          </a:p>
          <a:p>
            <a:endParaRPr lang="es-MX" sz="2800" dirty="0"/>
          </a:p>
          <a:p>
            <a:r>
              <a:rPr lang="es-MX" sz="2800" b="1" dirty="0"/>
              <a:t>2. Razón rápida o prueba ácida ((AC – Inventarios) / PC): </a:t>
            </a:r>
            <a:r>
              <a:rPr lang="es-MX" sz="2800" dirty="0"/>
              <a:t>Promedio industrial internacional (1.0 y 1.2 veces), lo recomendable es ≥ 1 (aceptable 0.8–1.5 según el giro del negocio).</a:t>
            </a:r>
          </a:p>
          <a:p>
            <a:endParaRPr lang="es-MX" sz="2800" dirty="0"/>
          </a:p>
          <a:p>
            <a:r>
              <a:rPr lang="es-MX" sz="2800" b="1" dirty="0"/>
              <a:t>3. Capital de trabajo:</a:t>
            </a:r>
            <a:r>
              <a:rPr lang="es-MX" sz="2800" dirty="0"/>
              <a:t> mejor positivo, representando 10–20 % de ventas.</a:t>
            </a:r>
          </a:p>
          <a:p>
            <a:pPr algn="just"/>
            <a:endParaRPr lang="es-ES" sz="2800" dirty="0"/>
          </a:p>
          <a:p>
            <a:endParaRPr lang="es-NI" dirty="0"/>
          </a:p>
          <a:p>
            <a:pPr algn="just"/>
            <a:endParaRPr lang="es-ES" sz="2000" dirty="0">
              <a:effectLst/>
              <a:ea typeface="Times New Roman" panose="02020603050405020304" pitchFamily="18" charset="0"/>
              <a:cs typeface="Times New Roman" panose="02020603050405020304" pitchFamily="18" charset="0"/>
            </a:endParaRPr>
          </a:p>
        </p:txBody>
      </p:sp>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1788">
            <a:off x="9977464" y="17119"/>
            <a:ext cx="2011395" cy="116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765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sp>
        <p:nvSpPr>
          <p:cNvPr id="4" name="Rectángulo 3"/>
          <p:cNvSpPr/>
          <p:nvPr/>
        </p:nvSpPr>
        <p:spPr>
          <a:xfrm>
            <a:off x="767972" y="1280814"/>
            <a:ext cx="10215189" cy="5109091"/>
          </a:xfrm>
          <a:prstGeom prst="rect">
            <a:avLst/>
          </a:prstGeom>
        </p:spPr>
        <p:txBody>
          <a:bodyPr wrap="square">
            <a:spAutoFit/>
          </a:bodyPr>
          <a:lstStyle/>
          <a:p>
            <a:pPr algn="just"/>
            <a:r>
              <a:rPr lang="es-ES" sz="2400" b="1" dirty="0">
                <a:solidFill>
                  <a:srgbClr val="FF0000"/>
                </a:solidFill>
              </a:rPr>
              <a:t>Razones de actividad o razones de administración de activos</a:t>
            </a:r>
          </a:p>
          <a:p>
            <a:pPr algn="just"/>
            <a:endParaRPr lang="es-NI" sz="2400" dirty="0">
              <a:solidFill>
                <a:srgbClr val="FF0000"/>
              </a:solidFill>
            </a:endParaRPr>
          </a:p>
          <a:p>
            <a:pPr algn="just"/>
            <a:r>
              <a:rPr lang="es-ES" sz="2400" dirty="0"/>
              <a:t>Las razones de actividad se utilizan para </a:t>
            </a:r>
            <a:r>
              <a:rPr lang="es-ES" sz="2400" u="sng" dirty="0">
                <a:solidFill>
                  <a:srgbClr val="002060"/>
                </a:solidFill>
              </a:rPr>
              <a:t>medir la velocidad o rapidez con la cual varías cuentas circulantes se convierten en ventas o en efectivo</a:t>
            </a:r>
            <a:r>
              <a:rPr lang="es-ES" sz="2400" dirty="0"/>
              <a:t>, es por este motivo que también se les denomina  </a:t>
            </a:r>
            <a:r>
              <a:rPr lang="es-ES" sz="2400" dirty="0">
                <a:solidFill>
                  <a:srgbClr val="7030A0"/>
                </a:solidFill>
              </a:rPr>
              <a:t>razones de administración de los activos</a:t>
            </a:r>
            <a:r>
              <a:rPr lang="es-ES" sz="2400" dirty="0"/>
              <a:t>, porque miden la efectividad con que la empresa está administrando sus activos.</a:t>
            </a:r>
          </a:p>
          <a:p>
            <a:pPr algn="just"/>
            <a:endParaRPr lang="es-NI" sz="2400" dirty="0"/>
          </a:p>
          <a:p>
            <a:pPr algn="just"/>
            <a:r>
              <a:rPr lang="es-ES" sz="2400" dirty="0"/>
              <a:t>Estas razones han sido diseñadas para responder a la siguiente pregunta: considerando los niveles de ventas actuales y proyectadas, ¿</a:t>
            </a:r>
            <a:r>
              <a:rPr lang="es-ES" sz="2400" u="sng" dirty="0"/>
              <a:t>parece ser razonable, demasiada alta o demasiado baja la cantidad total de cada tipo de activo reportado en el balance general?</a:t>
            </a:r>
            <a:r>
              <a:rPr lang="es-ES" sz="2400" dirty="0"/>
              <a:t> Las empresas invierten  en activos para generar ingresos tanto en el periodo actual como en el futuro.</a:t>
            </a:r>
            <a:endParaRPr lang="es-NI" sz="2400" dirty="0"/>
          </a:p>
          <a:p>
            <a:endParaRPr lang="es-NI" dirty="0"/>
          </a:p>
          <a:p>
            <a:pPr algn="just"/>
            <a:endParaRPr lang="es-ES" sz="2000" dirty="0">
              <a:effectLst/>
              <a:ea typeface="Times New Roman" panose="02020603050405020304" pitchFamily="18" charset="0"/>
              <a:cs typeface="Times New Roman" panose="02020603050405020304" pitchFamily="18" charset="0"/>
            </a:endParaRPr>
          </a:p>
        </p:txBody>
      </p:sp>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1788">
            <a:off x="9977464" y="17119"/>
            <a:ext cx="2011395" cy="116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657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sp>
        <p:nvSpPr>
          <p:cNvPr id="4" name="Rectángulo 3"/>
          <p:cNvSpPr/>
          <p:nvPr/>
        </p:nvSpPr>
        <p:spPr>
          <a:xfrm>
            <a:off x="642928" y="2309514"/>
            <a:ext cx="2216388" cy="2523768"/>
          </a:xfrm>
          <a:prstGeom prst="rect">
            <a:avLst/>
          </a:prstGeom>
        </p:spPr>
        <p:txBody>
          <a:bodyPr wrap="square">
            <a:spAutoFit/>
          </a:bodyPr>
          <a:lstStyle/>
          <a:p>
            <a:pPr algn="just"/>
            <a:r>
              <a:rPr lang="es-ES" sz="2400" b="1" dirty="0">
                <a:solidFill>
                  <a:srgbClr val="FF0000"/>
                </a:solidFill>
              </a:rPr>
              <a:t>Razones de actividad o razones de administración de activos</a:t>
            </a:r>
            <a:endParaRPr lang="es-NI" sz="2400" dirty="0">
              <a:solidFill>
                <a:srgbClr val="FF0000"/>
              </a:solidFill>
            </a:endParaRPr>
          </a:p>
          <a:p>
            <a:endParaRPr lang="es-NI" dirty="0"/>
          </a:p>
          <a:p>
            <a:pPr algn="just"/>
            <a:endParaRPr lang="es-ES" sz="2000" dirty="0">
              <a:effectLst/>
              <a:ea typeface="Times New Roman" panose="02020603050405020304" pitchFamily="18" charset="0"/>
              <a:cs typeface="Times New Roman" panose="02020603050405020304" pitchFamily="18" charset="0"/>
            </a:endParaRPr>
          </a:p>
        </p:txBody>
      </p:sp>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1788">
            <a:off x="9977464" y="17119"/>
            <a:ext cx="2011395" cy="1161263"/>
          </a:xfrm>
          <a:prstGeom prst="rect">
            <a:avLst/>
          </a:prstGeom>
          <a:noFill/>
          <a:extLst>
            <a:ext uri="{909E8E84-426E-40DD-AFC4-6F175D3DCCD1}">
              <a14:hiddenFill xmlns:a14="http://schemas.microsoft.com/office/drawing/2010/main">
                <a:solidFill>
                  <a:srgbClr val="FFFFFF"/>
                </a:solidFill>
              </a14:hiddenFill>
            </a:ext>
          </a:extLst>
        </p:spPr>
      </p:pic>
      <p:sp>
        <p:nvSpPr>
          <p:cNvPr id="9" name="Flecha derecha 8"/>
          <p:cNvSpPr/>
          <p:nvPr/>
        </p:nvSpPr>
        <p:spPr>
          <a:xfrm>
            <a:off x="3265714" y="3173869"/>
            <a:ext cx="1089624" cy="6676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NI"/>
          </a:p>
        </p:txBody>
      </p:sp>
      <p:sp>
        <p:nvSpPr>
          <p:cNvPr id="10" name="Rectángulo 9"/>
          <p:cNvSpPr/>
          <p:nvPr/>
        </p:nvSpPr>
        <p:spPr>
          <a:xfrm>
            <a:off x="5718316" y="1648875"/>
            <a:ext cx="5611672" cy="830997"/>
          </a:xfrm>
          <a:prstGeom prst="rect">
            <a:avLst/>
          </a:prstGeom>
        </p:spPr>
        <p:txBody>
          <a:bodyPr wrap="square">
            <a:spAutoFit/>
          </a:bodyPr>
          <a:lstStyle/>
          <a:p>
            <a:pPr algn="just"/>
            <a:r>
              <a:rPr lang="es-NI" sz="2800" dirty="0">
                <a:solidFill>
                  <a:srgbClr val="7030A0"/>
                </a:solidFill>
              </a:rPr>
              <a:t>1-Razón de rotación de inventarios</a:t>
            </a:r>
          </a:p>
          <a:p>
            <a:pPr algn="just">
              <a:spcAft>
                <a:spcPts val="1000"/>
              </a:spcAft>
            </a:pPr>
            <a:endParaRPr lang="es-ES" sz="2000" dirty="0">
              <a:effectLst/>
              <a:ea typeface="Times New Roman" panose="02020603050405020304" pitchFamily="18" charset="0"/>
              <a:cs typeface="Times New Roman" panose="02020603050405020304" pitchFamily="18" charset="0"/>
            </a:endParaRPr>
          </a:p>
        </p:txBody>
      </p:sp>
      <p:sp>
        <p:nvSpPr>
          <p:cNvPr id="11" name="Abrir llave 10"/>
          <p:cNvSpPr/>
          <p:nvPr/>
        </p:nvSpPr>
        <p:spPr>
          <a:xfrm>
            <a:off x="4948179" y="1265610"/>
            <a:ext cx="724662" cy="5151832"/>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NI"/>
          </a:p>
        </p:txBody>
      </p:sp>
      <p:sp>
        <p:nvSpPr>
          <p:cNvPr id="12" name="Rectángulo 11"/>
          <p:cNvSpPr/>
          <p:nvPr/>
        </p:nvSpPr>
        <p:spPr>
          <a:xfrm>
            <a:off x="5718316" y="2531292"/>
            <a:ext cx="6228873" cy="830997"/>
          </a:xfrm>
          <a:prstGeom prst="rect">
            <a:avLst/>
          </a:prstGeom>
        </p:spPr>
        <p:txBody>
          <a:bodyPr wrap="square">
            <a:spAutoFit/>
          </a:bodyPr>
          <a:lstStyle/>
          <a:p>
            <a:pPr algn="just"/>
            <a:r>
              <a:rPr lang="es-NI" sz="2800" dirty="0">
                <a:solidFill>
                  <a:srgbClr val="7030A0"/>
                </a:solidFill>
              </a:rPr>
              <a:t>2- Razón de Cuentas por cobrar</a:t>
            </a:r>
          </a:p>
          <a:p>
            <a:pPr algn="just">
              <a:spcAft>
                <a:spcPts val="1000"/>
              </a:spcAft>
            </a:pPr>
            <a:endParaRPr lang="es-ES" sz="2000" dirty="0">
              <a:effectLst/>
              <a:ea typeface="Times New Roman" panose="02020603050405020304" pitchFamily="18" charset="0"/>
              <a:cs typeface="Times New Roman" panose="02020603050405020304" pitchFamily="18" charset="0"/>
            </a:endParaRPr>
          </a:p>
        </p:txBody>
      </p:sp>
      <p:sp>
        <p:nvSpPr>
          <p:cNvPr id="13" name="Rectángulo 12"/>
          <p:cNvSpPr/>
          <p:nvPr/>
        </p:nvSpPr>
        <p:spPr>
          <a:xfrm>
            <a:off x="5672841" y="3268253"/>
            <a:ext cx="6125340" cy="830997"/>
          </a:xfrm>
          <a:prstGeom prst="rect">
            <a:avLst/>
          </a:prstGeom>
        </p:spPr>
        <p:txBody>
          <a:bodyPr wrap="square">
            <a:spAutoFit/>
          </a:bodyPr>
          <a:lstStyle/>
          <a:p>
            <a:pPr algn="just"/>
            <a:r>
              <a:rPr lang="es-NI" sz="2800" dirty="0">
                <a:solidFill>
                  <a:srgbClr val="7030A0"/>
                </a:solidFill>
              </a:rPr>
              <a:t>3- Período de pago promedio</a:t>
            </a:r>
          </a:p>
          <a:p>
            <a:pPr algn="just">
              <a:spcAft>
                <a:spcPts val="1000"/>
              </a:spcAft>
            </a:pPr>
            <a:endParaRPr lang="es-ES" sz="2000" dirty="0">
              <a:effectLst/>
              <a:ea typeface="Times New Roman" panose="02020603050405020304" pitchFamily="18" charset="0"/>
              <a:cs typeface="Times New Roman" panose="02020603050405020304" pitchFamily="18" charset="0"/>
            </a:endParaRPr>
          </a:p>
        </p:txBody>
      </p:sp>
      <p:sp>
        <p:nvSpPr>
          <p:cNvPr id="14" name="Rectángulo 13"/>
          <p:cNvSpPr/>
          <p:nvPr/>
        </p:nvSpPr>
        <p:spPr>
          <a:xfrm>
            <a:off x="5672841" y="4083959"/>
            <a:ext cx="6125340" cy="523220"/>
          </a:xfrm>
          <a:prstGeom prst="rect">
            <a:avLst/>
          </a:prstGeom>
        </p:spPr>
        <p:txBody>
          <a:bodyPr wrap="square">
            <a:spAutoFit/>
          </a:bodyPr>
          <a:lstStyle/>
          <a:p>
            <a:pPr algn="just"/>
            <a:r>
              <a:rPr lang="es-NI" sz="2800" dirty="0">
                <a:solidFill>
                  <a:srgbClr val="7030A0"/>
                </a:solidFill>
              </a:rPr>
              <a:t>4- Rotación de activos fijos</a:t>
            </a:r>
            <a:endParaRPr lang="es-ES" sz="2000" dirty="0">
              <a:effectLst/>
              <a:ea typeface="Times New Roman" panose="02020603050405020304" pitchFamily="18" charset="0"/>
              <a:cs typeface="Times New Roman" panose="02020603050405020304" pitchFamily="18" charset="0"/>
            </a:endParaRPr>
          </a:p>
        </p:txBody>
      </p:sp>
      <p:sp>
        <p:nvSpPr>
          <p:cNvPr id="15" name="Rectángulo 14"/>
          <p:cNvSpPr/>
          <p:nvPr/>
        </p:nvSpPr>
        <p:spPr>
          <a:xfrm>
            <a:off x="5718316" y="4989090"/>
            <a:ext cx="6125340" cy="523220"/>
          </a:xfrm>
          <a:prstGeom prst="rect">
            <a:avLst/>
          </a:prstGeom>
        </p:spPr>
        <p:txBody>
          <a:bodyPr wrap="square">
            <a:spAutoFit/>
          </a:bodyPr>
          <a:lstStyle/>
          <a:p>
            <a:pPr algn="just"/>
            <a:r>
              <a:rPr lang="es-NI" sz="2800" dirty="0">
                <a:solidFill>
                  <a:srgbClr val="7030A0"/>
                </a:solidFill>
              </a:rPr>
              <a:t>5- Rotación de activos totales</a:t>
            </a:r>
            <a:endParaRPr lang="es-ES" sz="2000" dirty="0">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295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1788">
            <a:off x="9977464" y="17119"/>
            <a:ext cx="2011395" cy="11612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452684" y="1126484"/>
            <a:ext cx="11448729" cy="5570756"/>
          </a:xfrm>
          <a:prstGeom prst="rect">
            <a:avLst/>
          </a:prstGeom>
        </p:spPr>
        <p:txBody>
          <a:bodyPr wrap="square">
            <a:spAutoFit/>
          </a:bodyPr>
          <a:lstStyle/>
          <a:p>
            <a:pPr algn="just"/>
            <a:r>
              <a:rPr lang="es-NI" sz="2800" dirty="0">
                <a:solidFill>
                  <a:srgbClr val="FF0000"/>
                </a:solidFill>
              </a:rPr>
              <a:t>1-Razón de rotación de inventarios:</a:t>
            </a:r>
          </a:p>
          <a:p>
            <a:pPr algn="just"/>
            <a:r>
              <a:rPr lang="es-ES" sz="2800" dirty="0"/>
              <a:t>La rotación de inventario </a:t>
            </a:r>
            <a:r>
              <a:rPr lang="es-ES" sz="2800" u="sng" dirty="0"/>
              <a:t>mide la capacidad con que se vende el mismo</a:t>
            </a:r>
            <a:r>
              <a:rPr lang="es-ES" sz="2800" dirty="0"/>
              <a:t>; es decir, la rotación mide su actividad o liquidez, muestra la eficiencia y eficacia  con que se manejan los niveles de inventario.</a:t>
            </a:r>
          </a:p>
          <a:p>
            <a:pPr algn="just"/>
            <a:endParaRPr lang="es-NI" sz="2800" dirty="0"/>
          </a:p>
          <a:p>
            <a:pPr algn="just"/>
            <a:r>
              <a:rPr lang="es-ES" sz="2800" dirty="0"/>
              <a:t>Por lo general, </a:t>
            </a:r>
            <a:r>
              <a:rPr lang="es-ES" sz="2800" u="sng" dirty="0"/>
              <a:t>mientras más alta sea la rotación de inventarios más  eficiente  será la administración del mismo en la empresa y el inventario más fresco, con mayor rapidez.</a:t>
            </a:r>
          </a:p>
          <a:p>
            <a:pPr algn="just"/>
            <a:endParaRPr lang="es-NI" sz="2800" u="sng" dirty="0"/>
          </a:p>
          <a:p>
            <a:pPr algn="just"/>
            <a:r>
              <a:rPr lang="es-ES" sz="2800" dirty="0"/>
              <a:t>El resultado de la rotación es significativo  sólo si se compara con el de otras empresas del mismo ramo o con la rotación  del inventario de la empresa.</a:t>
            </a:r>
            <a:endParaRPr lang="es-NI" sz="2800" dirty="0"/>
          </a:p>
          <a:p>
            <a:pPr algn="just"/>
            <a:endParaRPr lang="es-NI" sz="2800" dirty="0">
              <a:solidFill>
                <a:srgbClr val="7030A0"/>
              </a:solidFill>
            </a:endParaRPr>
          </a:p>
          <a:p>
            <a:pPr algn="just">
              <a:spcAft>
                <a:spcPts val="1000"/>
              </a:spcAft>
            </a:pPr>
            <a:endParaRPr lang="es-ES" sz="2000" dirty="0">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1968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1788">
            <a:off x="9977464" y="17119"/>
            <a:ext cx="2011395" cy="11612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Rectángulo 9"/>
              <p:cNvSpPr/>
              <p:nvPr/>
            </p:nvSpPr>
            <p:spPr>
              <a:xfrm>
                <a:off x="452684" y="1126484"/>
                <a:ext cx="11448729" cy="5507020"/>
              </a:xfrm>
              <a:prstGeom prst="rect">
                <a:avLst/>
              </a:prstGeom>
            </p:spPr>
            <p:txBody>
              <a:bodyPr wrap="square">
                <a:spAutoFit/>
              </a:bodyPr>
              <a:lstStyle/>
              <a:p>
                <a:r>
                  <a:rPr lang="es-ES" sz="2800" dirty="0"/>
                  <a:t>Un período corto nos indica efectividad en el manejo  y un período  medio o largo, exceso de inventario en relación al volumen de ventas.</a:t>
                </a:r>
                <a:endParaRPr lang="es-NI" sz="2800" dirty="0"/>
              </a:p>
              <a:p>
                <a:r>
                  <a:rPr lang="es-ES" sz="2800" dirty="0"/>
                  <a:t>Se define de la siguiente manera:</a:t>
                </a:r>
                <a:endParaRPr lang="es-NI" sz="2800" dirty="0"/>
              </a:p>
              <a:p>
                <a:pPr/>
                <a14:m>
                  <m:oMathPara xmlns:m="http://schemas.openxmlformats.org/officeDocument/2006/math">
                    <m:oMathParaPr>
                      <m:jc m:val="centerGroup"/>
                    </m:oMathParaPr>
                    <m:oMath xmlns:m="http://schemas.openxmlformats.org/officeDocument/2006/math">
                      <m:r>
                        <a:rPr lang="es-ES" sz="2800" b="1" i="1">
                          <a:latin typeface="Cambria Math" panose="02040503050406030204" pitchFamily="18" charset="0"/>
                        </a:rPr>
                        <m:t>𝑹𝒐𝒕𝒂𝒄𝒊</m:t>
                      </m:r>
                      <m:r>
                        <a:rPr lang="es-ES" sz="2800" b="1" i="1">
                          <a:latin typeface="Cambria Math" panose="02040503050406030204" pitchFamily="18" charset="0"/>
                        </a:rPr>
                        <m:t>ó</m:t>
                      </m:r>
                      <m:r>
                        <a:rPr lang="es-ES" sz="2800" b="1" i="1">
                          <a:latin typeface="Cambria Math" panose="02040503050406030204" pitchFamily="18" charset="0"/>
                        </a:rPr>
                        <m:t>𝒏</m:t>
                      </m:r>
                      <m:r>
                        <a:rPr lang="es-ES" sz="2800" b="1" i="1">
                          <a:latin typeface="Cambria Math" panose="02040503050406030204" pitchFamily="18" charset="0"/>
                        </a:rPr>
                        <m:t> </m:t>
                      </m:r>
                      <m:r>
                        <a:rPr lang="es-ES" sz="2800" b="1" i="1">
                          <a:latin typeface="Cambria Math" panose="02040503050406030204" pitchFamily="18" charset="0"/>
                        </a:rPr>
                        <m:t>𝒅𝒆</m:t>
                      </m:r>
                      <m:r>
                        <a:rPr lang="es-ES" sz="2800" b="1" i="1">
                          <a:latin typeface="Cambria Math" panose="02040503050406030204" pitchFamily="18" charset="0"/>
                        </a:rPr>
                        <m:t> </m:t>
                      </m:r>
                      <m:r>
                        <a:rPr lang="es-ES" sz="2800" b="1" i="1">
                          <a:latin typeface="Cambria Math" panose="02040503050406030204" pitchFamily="18" charset="0"/>
                        </a:rPr>
                        <m:t>𝑰𝒏𝒗𝒆𝒏𝒕𝒂𝒓𝒊𝒐</m:t>
                      </m:r>
                      <m:r>
                        <a:rPr lang="es-ES" sz="2800" b="1">
                          <a:latin typeface="Cambria Math" panose="02040503050406030204" pitchFamily="18" charset="0"/>
                        </a:rPr>
                        <m:t>=</m:t>
                      </m:r>
                      <m:f>
                        <m:fPr>
                          <m:ctrlPr>
                            <a:rPr lang="es-NI" sz="2800" b="1" i="1">
                              <a:latin typeface="Cambria Math" panose="02040503050406030204" pitchFamily="18" charset="0"/>
                            </a:rPr>
                          </m:ctrlPr>
                        </m:fPr>
                        <m:num>
                          <m:r>
                            <a:rPr lang="es-ES" sz="2800" b="1" i="1">
                              <a:latin typeface="Cambria Math" panose="02040503050406030204" pitchFamily="18" charset="0"/>
                            </a:rPr>
                            <m:t>𝑪𝒐𝒔𝒕𝒐𝒔</m:t>
                          </m:r>
                          <m:r>
                            <a:rPr lang="es-ES" sz="2800" b="1" i="1">
                              <a:latin typeface="Cambria Math" panose="02040503050406030204" pitchFamily="18" charset="0"/>
                            </a:rPr>
                            <m:t> </m:t>
                          </m:r>
                          <m:r>
                            <a:rPr lang="es-ES" sz="2800" b="1" i="1">
                              <a:latin typeface="Cambria Math" panose="02040503050406030204" pitchFamily="18" charset="0"/>
                            </a:rPr>
                            <m:t>𝒅𝒆</m:t>
                          </m:r>
                          <m:r>
                            <a:rPr lang="es-ES" sz="2800" b="1" i="1">
                              <a:latin typeface="Cambria Math" panose="02040503050406030204" pitchFamily="18" charset="0"/>
                            </a:rPr>
                            <m:t> </m:t>
                          </m:r>
                          <m:r>
                            <a:rPr lang="es-ES" sz="2800" b="1" i="1">
                              <a:latin typeface="Cambria Math" panose="02040503050406030204" pitchFamily="18" charset="0"/>
                            </a:rPr>
                            <m:t>𝒍𝒐𝒔</m:t>
                          </m:r>
                          <m:r>
                            <a:rPr lang="es-ES" sz="2800" b="1" i="1">
                              <a:latin typeface="Cambria Math" panose="02040503050406030204" pitchFamily="18" charset="0"/>
                            </a:rPr>
                            <m:t> </m:t>
                          </m:r>
                          <m:r>
                            <a:rPr lang="es-ES" sz="2800" b="1" i="1">
                              <a:latin typeface="Cambria Math" panose="02040503050406030204" pitchFamily="18" charset="0"/>
                            </a:rPr>
                            <m:t>𝒂𝒓𝒕</m:t>
                          </m:r>
                          <m:r>
                            <a:rPr lang="es-ES" sz="2800" b="1" i="1">
                              <a:latin typeface="Cambria Math" panose="02040503050406030204" pitchFamily="18" charset="0"/>
                            </a:rPr>
                            <m:t>í</m:t>
                          </m:r>
                          <m:r>
                            <a:rPr lang="es-ES" sz="2800" b="1" i="1">
                              <a:latin typeface="Cambria Math" panose="02040503050406030204" pitchFamily="18" charset="0"/>
                            </a:rPr>
                            <m:t>𝒄𝒖𝒍𝒐𝒔</m:t>
                          </m:r>
                          <m:r>
                            <a:rPr lang="es-ES" sz="2800" b="1" i="1">
                              <a:latin typeface="Cambria Math" panose="02040503050406030204" pitchFamily="18" charset="0"/>
                            </a:rPr>
                            <m:t> </m:t>
                          </m:r>
                          <m:r>
                            <a:rPr lang="es-ES" sz="2800" b="1" i="1">
                              <a:latin typeface="Cambria Math" panose="02040503050406030204" pitchFamily="18" charset="0"/>
                            </a:rPr>
                            <m:t>𝒗𝒆𝒏𝒅𝒊𝒅𝒐𝒔</m:t>
                          </m:r>
                        </m:num>
                        <m:den>
                          <m:eqArr>
                            <m:eqArrPr>
                              <m:ctrlPr>
                                <a:rPr lang="es-NI" sz="2800" b="1" i="1">
                                  <a:latin typeface="Cambria Math" panose="02040503050406030204" pitchFamily="18" charset="0"/>
                                </a:rPr>
                              </m:ctrlPr>
                            </m:eqArrPr>
                            <m:e>
                              <m:r>
                                <a:rPr lang="es-ES" sz="2800" b="1" i="1">
                                  <a:latin typeface="Cambria Math" panose="02040503050406030204" pitchFamily="18" charset="0"/>
                                </a:rPr>
                                <m:t>𝑰𝒏𝒗𝒆𝒏𝒕𝒂𝒓𝒊𝒐𝒔</m:t>
                              </m:r>
                            </m:e>
                            <m:e/>
                          </m:eqArr>
                        </m:den>
                      </m:f>
                    </m:oMath>
                  </m:oMathPara>
                </a14:m>
                <a:endParaRPr lang="es-NI" sz="2800" dirty="0"/>
              </a:p>
              <a:p>
                <a:r>
                  <a:rPr lang="es-ES" sz="2800" u="sng" dirty="0"/>
                  <a:t>Ejemplo </a:t>
                </a:r>
                <a:r>
                  <a:rPr lang="es-ES" sz="2800" u="sng" dirty="0" err="1"/>
                  <a:t>Unilate</a:t>
                </a:r>
                <a:r>
                  <a:rPr lang="es-ES" sz="2800" u="sng" dirty="0"/>
                  <a:t>:</a:t>
                </a:r>
                <a:endParaRPr lang="es-NI" sz="2800" dirty="0"/>
              </a:p>
              <a:p>
                <a:r>
                  <a:rPr lang="es-ES" sz="2800" dirty="0"/>
                  <a:t> </a:t>
                </a:r>
                <a:endParaRPr lang="es-NI" sz="2800" dirty="0"/>
              </a:p>
              <a:p>
                <a14:m>
                  <m:oMath xmlns:m="http://schemas.openxmlformats.org/officeDocument/2006/math">
                    <m:r>
                      <m:rPr>
                        <m:sty m:val="p"/>
                      </m:rPr>
                      <a:rPr lang="es-ES" sz="2800">
                        <a:latin typeface="Cambria Math" panose="02040503050406030204" pitchFamily="18" charset="0"/>
                      </a:rPr>
                      <m:t>Rotaci</m:t>
                    </m:r>
                    <m:r>
                      <a:rPr lang="es-ES" sz="2800">
                        <a:latin typeface="Cambria Math" panose="02040503050406030204" pitchFamily="18" charset="0"/>
                      </a:rPr>
                      <m:t>ó</m:t>
                    </m:r>
                    <m:r>
                      <m:rPr>
                        <m:sty m:val="p"/>
                      </m:rPr>
                      <a:rPr lang="es-ES" sz="2800">
                        <a:latin typeface="Cambria Math" panose="02040503050406030204" pitchFamily="18" charset="0"/>
                      </a:rPr>
                      <m:t>n</m:t>
                    </m:r>
                    <m:r>
                      <a:rPr lang="es-ES" sz="2800">
                        <a:latin typeface="Cambria Math" panose="02040503050406030204" pitchFamily="18" charset="0"/>
                      </a:rPr>
                      <m:t> </m:t>
                    </m:r>
                    <m:r>
                      <m:rPr>
                        <m:sty m:val="p"/>
                      </m:rPr>
                      <a:rPr lang="es-ES" sz="2800">
                        <a:latin typeface="Cambria Math" panose="02040503050406030204" pitchFamily="18" charset="0"/>
                      </a:rPr>
                      <m:t>de</m:t>
                    </m:r>
                    <m:r>
                      <a:rPr lang="es-ES" sz="2800">
                        <a:latin typeface="Cambria Math" panose="02040503050406030204" pitchFamily="18" charset="0"/>
                      </a:rPr>
                      <m:t> </m:t>
                    </m:r>
                    <m:r>
                      <m:rPr>
                        <m:sty m:val="p"/>
                      </m:rPr>
                      <a:rPr lang="es-ES" sz="2800">
                        <a:latin typeface="Cambria Math" panose="02040503050406030204" pitchFamily="18" charset="0"/>
                      </a:rPr>
                      <m:t>Inventario</m:t>
                    </m:r>
                    <m:r>
                      <a:rPr lang="es-ES" sz="2800">
                        <a:latin typeface="Cambria Math" panose="02040503050406030204" pitchFamily="18" charset="0"/>
                      </a:rPr>
                      <m:t>=</m:t>
                    </m:r>
                    <m:f>
                      <m:fPr>
                        <m:ctrlPr>
                          <a:rPr lang="es-NI" sz="2800" i="1">
                            <a:latin typeface="Cambria Math" panose="02040503050406030204" pitchFamily="18" charset="0"/>
                          </a:rPr>
                        </m:ctrlPr>
                      </m:fPr>
                      <m:num>
                        <m:r>
                          <a:rPr lang="es-ES" sz="2800" i="1">
                            <a:latin typeface="Cambria Math" panose="02040503050406030204" pitchFamily="18" charset="0"/>
                          </a:rPr>
                          <m:t>𝐶</m:t>
                        </m:r>
                        <m:r>
                          <a:rPr lang="es-ES" sz="2800" i="1">
                            <a:latin typeface="Cambria Math" panose="02040503050406030204" pitchFamily="18" charset="0"/>
                          </a:rPr>
                          <m:t>$ 1230.0</m:t>
                        </m:r>
                      </m:num>
                      <m:den>
                        <m:eqArr>
                          <m:eqArrPr>
                            <m:ctrlPr>
                              <a:rPr lang="es-NI" sz="2800" i="1">
                                <a:latin typeface="Cambria Math" panose="02040503050406030204" pitchFamily="18" charset="0"/>
                              </a:rPr>
                            </m:ctrlPr>
                          </m:eqArrPr>
                          <m:e>
                            <m:r>
                              <a:rPr lang="es-ES" sz="2800" i="1">
                                <a:latin typeface="Cambria Math" panose="02040503050406030204" pitchFamily="18" charset="0"/>
                              </a:rPr>
                              <m:t>$270</m:t>
                            </m:r>
                          </m:e>
                          <m:e/>
                        </m:eqArr>
                      </m:den>
                    </m:f>
                  </m:oMath>
                </a14:m>
                <a:r>
                  <a:rPr lang="es-ES" sz="2800" dirty="0"/>
                  <a:t> =4.6  veces</a:t>
                </a:r>
                <a:endParaRPr lang="es-NI" sz="2800" dirty="0"/>
              </a:p>
              <a:p>
                <a:r>
                  <a:rPr lang="es-ES" sz="2800" dirty="0"/>
                  <a:t>Promedio de la industria = 7.4 veces</a:t>
                </a:r>
                <a:endParaRPr lang="es-NI" sz="2800" dirty="0"/>
              </a:p>
              <a:p>
                <a:pPr algn="just"/>
                <a:endParaRPr lang="es-NI" sz="2800" dirty="0">
                  <a:solidFill>
                    <a:srgbClr val="7030A0"/>
                  </a:solidFill>
                </a:endParaRPr>
              </a:p>
              <a:p>
                <a:pPr algn="just">
                  <a:spcAft>
                    <a:spcPts val="1000"/>
                  </a:spcAft>
                </a:pPr>
                <a:endParaRPr lang="es-ES" sz="2000" dirty="0">
                  <a:effectLst/>
                  <a:ea typeface="Times New Roman" panose="02020603050405020304" pitchFamily="18" charset="0"/>
                  <a:cs typeface="Times New Roman" panose="02020603050405020304" pitchFamily="18" charset="0"/>
                </a:endParaRPr>
              </a:p>
            </p:txBody>
          </p:sp>
        </mc:Choice>
        <mc:Fallback xmlns="">
          <p:sp>
            <p:nvSpPr>
              <p:cNvPr id="10" name="Rectángulo 9"/>
              <p:cNvSpPr>
                <a:spLocks noRot="1" noChangeAspect="1" noMove="1" noResize="1" noEditPoints="1" noAdjustHandles="1" noChangeArrowheads="1" noChangeShapeType="1" noTextEdit="1"/>
              </p:cNvSpPr>
              <p:nvPr/>
            </p:nvSpPr>
            <p:spPr>
              <a:xfrm>
                <a:off x="452684" y="1126484"/>
                <a:ext cx="11448729" cy="5507020"/>
              </a:xfrm>
              <a:prstGeom prst="rect">
                <a:avLst/>
              </a:prstGeom>
              <a:blipFill>
                <a:blip r:embed="rId3"/>
                <a:stretch>
                  <a:fillRect l="-1065" t="-1107"/>
                </a:stretch>
              </a:blipFill>
            </p:spPr>
            <p:txBody>
              <a:bodyPr/>
              <a:lstStyle/>
              <a:p>
                <a:r>
                  <a:rPr lang="es-ES">
                    <a:noFill/>
                  </a:rPr>
                  <a:t> </a:t>
                </a:r>
              </a:p>
            </p:txBody>
          </p:sp>
        </mc:Fallback>
      </mc:AlternateContent>
    </p:spTree>
    <p:extLst>
      <p:ext uri="{BB962C8B-B14F-4D97-AF65-F5344CB8AC3E}">
        <p14:creationId xmlns:p14="http://schemas.microsoft.com/office/powerpoint/2010/main" val="4108959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1788">
            <a:off x="9977464" y="17119"/>
            <a:ext cx="2011395" cy="11612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509835" y="1280814"/>
            <a:ext cx="10977316" cy="6001643"/>
          </a:xfrm>
          <a:prstGeom prst="rect">
            <a:avLst/>
          </a:prstGeom>
        </p:spPr>
        <p:txBody>
          <a:bodyPr wrap="square">
            <a:spAutoFit/>
          </a:bodyPr>
          <a:lstStyle/>
          <a:p>
            <a:pPr algn="just"/>
            <a:r>
              <a:rPr lang="es-ES" sz="2800" dirty="0"/>
              <a:t>Como aproximación preliminar, cada uno de los artículos del inventario de </a:t>
            </a:r>
            <a:r>
              <a:rPr lang="es-ES" sz="2800" dirty="0" err="1"/>
              <a:t>Unilate</a:t>
            </a:r>
            <a:r>
              <a:rPr lang="es-ES" sz="2800" dirty="0"/>
              <a:t> se vende nuevamente y se almacena o rota 4.6 veces por año, esto es considerablemente bajo que el promedio industrial de 7.4 veces. </a:t>
            </a:r>
          </a:p>
          <a:p>
            <a:pPr algn="just"/>
            <a:endParaRPr lang="es-ES" sz="2800" dirty="0"/>
          </a:p>
          <a:p>
            <a:pPr algn="just"/>
            <a:r>
              <a:rPr lang="es-ES" sz="2800" dirty="0"/>
              <a:t>Este dato indica que </a:t>
            </a:r>
            <a:r>
              <a:rPr lang="es-ES" sz="2800" dirty="0" err="1"/>
              <a:t>Unilate</a:t>
            </a:r>
            <a:r>
              <a:rPr lang="es-ES" sz="2800" dirty="0"/>
              <a:t> mantiene inventarios excesivos; desde luego los excesos de inventarios son improductivos y representan una inversión con una tasa de rendimiento muy bajo o de cero. </a:t>
            </a:r>
          </a:p>
          <a:p>
            <a:pPr algn="just"/>
            <a:endParaRPr lang="es-ES" sz="2800" dirty="0"/>
          </a:p>
          <a:p>
            <a:pPr algn="just"/>
            <a:r>
              <a:rPr lang="es-ES" sz="2800" dirty="0"/>
              <a:t>La baja razón de rotación de </a:t>
            </a:r>
            <a:r>
              <a:rPr lang="es-ES" sz="2800" dirty="0" err="1"/>
              <a:t>Unilate</a:t>
            </a:r>
            <a:r>
              <a:rPr lang="es-ES" sz="2800" dirty="0"/>
              <a:t> nos hace cuestionar la razón circulante. Con una rotación tan baja, debemos preguntarnos si la empresa tiene existencias de artículos  dañados u obsoletos.</a:t>
            </a:r>
            <a:endParaRPr lang="es-NI" sz="2800" dirty="0"/>
          </a:p>
          <a:p>
            <a:pPr algn="just"/>
            <a:endParaRPr lang="es-NI" sz="2800" dirty="0"/>
          </a:p>
          <a:p>
            <a:pPr algn="just"/>
            <a:endParaRPr lang="es-NI" sz="2800" dirty="0">
              <a:solidFill>
                <a:srgbClr val="7030A0"/>
              </a:solidFill>
            </a:endParaRPr>
          </a:p>
          <a:p>
            <a:pPr algn="just">
              <a:spcAft>
                <a:spcPts val="1000"/>
              </a:spcAft>
            </a:pPr>
            <a:endParaRPr lang="es-ES" sz="2000" dirty="0">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3102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1788">
            <a:off x="9977464" y="17119"/>
            <a:ext cx="2011395" cy="11612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0" name="Rectángulo 9"/>
              <p:cNvSpPr/>
              <p:nvPr/>
            </p:nvSpPr>
            <p:spPr>
              <a:xfrm>
                <a:off x="509835" y="1280814"/>
                <a:ext cx="10977316" cy="5353773"/>
              </a:xfrm>
              <a:prstGeom prst="rect">
                <a:avLst/>
              </a:prstGeom>
            </p:spPr>
            <p:txBody>
              <a:bodyPr wrap="square">
                <a:spAutoFit/>
              </a:bodyPr>
              <a:lstStyle/>
              <a:p>
                <a:r>
                  <a:rPr lang="es-ES" sz="2800" dirty="0"/>
                  <a:t>El período en meses, se calcula dividiendo 12 entre  el coeficiente de rotación y si es en días 360 entre su coeficiente.</a:t>
                </a:r>
                <a:endParaRPr lang="es-NI" sz="2800" dirty="0"/>
              </a:p>
              <a:p>
                <a:r>
                  <a:rPr lang="es-ES" sz="2800" dirty="0"/>
                  <a:t>Por ejemplo, con un índice de rotación de 4.6, tendríamos:</a:t>
                </a:r>
                <a:endParaRPr lang="es-NI" sz="2800" dirty="0"/>
              </a:p>
              <a:p>
                <a:pPr/>
                <a14:m>
                  <m:oMathPara xmlns:m="http://schemas.openxmlformats.org/officeDocument/2006/math">
                    <m:oMathParaPr>
                      <m:jc m:val="centerGroup"/>
                    </m:oMathParaPr>
                    <m:oMath xmlns:m="http://schemas.openxmlformats.org/officeDocument/2006/math">
                      <m:r>
                        <a:rPr lang="es-ES" sz="2800" b="1" i="1">
                          <a:latin typeface="Cambria Math" panose="02040503050406030204" pitchFamily="18" charset="0"/>
                        </a:rPr>
                        <m:t>𝑹𝒐𝒕𝒂𝒄𝒊</m:t>
                      </m:r>
                      <m:r>
                        <a:rPr lang="es-ES" sz="2800" b="1" i="1">
                          <a:latin typeface="Cambria Math" panose="02040503050406030204" pitchFamily="18" charset="0"/>
                        </a:rPr>
                        <m:t>ó</m:t>
                      </m:r>
                      <m:r>
                        <a:rPr lang="es-ES" sz="2800" b="1" i="1">
                          <a:latin typeface="Cambria Math" panose="02040503050406030204" pitchFamily="18" charset="0"/>
                        </a:rPr>
                        <m:t>𝒏</m:t>
                      </m:r>
                      <m:r>
                        <a:rPr lang="es-ES" sz="2800" b="1" i="1">
                          <a:latin typeface="Cambria Math" panose="02040503050406030204" pitchFamily="18" charset="0"/>
                        </a:rPr>
                        <m:t> </m:t>
                      </m:r>
                      <m:r>
                        <a:rPr lang="es-ES" sz="2800" b="1" i="1">
                          <a:latin typeface="Cambria Math" panose="02040503050406030204" pitchFamily="18" charset="0"/>
                        </a:rPr>
                        <m:t>𝒅𝒆</m:t>
                      </m:r>
                      <m:r>
                        <a:rPr lang="es-ES" sz="2800" b="1" i="1">
                          <a:latin typeface="Cambria Math" panose="02040503050406030204" pitchFamily="18" charset="0"/>
                        </a:rPr>
                        <m:t> </m:t>
                      </m:r>
                      <m:r>
                        <a:rPr lang="es-ES" sz="2800" b="1" i="1">
                          <a:latin typeface="Cambria Math" panose="02040503050406030204" pitchFamily="18" charset="0"/>
                        </a:rPr>
                        <m:t>𝑰𝒏𝒗𝒆𝒏𝒕𝒂𝒓𝒊𝒐</m:t>
                      </m:r>
                      <m:r>
                        <a:rPr lang="es-ES" sz="2800" b="1" i="1">
                          <a:latin typeface="Cambria Math" panose="02040503050406030204" pitchFamily="18" charset="0"/>
                        </a:rPr>
                        <m:t> </m:t>
                      </m:r>
                      <m:r>
                        <a:rPr lang="es-ES" sz="2800" b="1" i="1">
                          <a:latin typeface="Cambria Math" panose="02040503050406030204" pitchFamily="18" charset="0"/>
                        </a:rPr>
                        <m:t>𝒆𝒏</m:t>
                      </m:r>
                      <m:r>
                        <a:rPr lang="es-ES" sz="2800" b="1" i="1">
                          <a:latin typeface="Cambria Math" panose="02040503050406030204" pitchFamily="18" charset="0"/>
                        </a:rPr>
                        <m:t> </m:t>
                      </m:r>
                      <m:r>
                        <a:rPr lang="es-ES" sz="2800" b="1" i="1">
                          <a:latin typeface="Cambria Math" panose="02040503050406030204" pitchFamily="18" charset="0"/>
                        </a:rPr>
                        <m:t>𝒎𝒆𝒔𝒆𝒔</m:t>
                      </m:r>
                      <m:r>
                        <a:rPr lang="es-ES" sz="2800" b="1">
                          <a:latin typeface="Cambria Math" panose="02040503050406030204" pitchFamily="18" charset="0"/>
                        </a:rPr>
                        <m:t>=</m:t>
                      </m:r>
                      <m:f>
                        <m:fPr>
                          <m:ctrlPr>
                            <a:rPr lang="es-NI" sz="2800" b="1" i="1">
                              <a:latin typeface="Cambria Math" panose="02040503050406030204" pitchFamily="18" charset="0"/>
                            </a:rPr>
                          </m:ctrlPr>
                        </m:fPr>
                        <m:num>
                          <m:r>
                            <a:rPr lang="es-ES" sz="2800" b="1" i="1">
                              <a:latin typeface="Cambria Math" panose="02040503050406030204" pitchFamily="18" charset="0"/>
                            </a:rPr>
                            <m:t>𝟏𝟐</m:t>
                          </m:r>
                        </m:num>
                        <m:den>
                          <m:eqArr>
                            <m:eqArrPr>
                              <m:ctrlPr>
                                <a:rPr lang="es-NI" sz="2800" b="1" i="1">
                                  <a:latin typeface="Cambria Math" panose="02040503050406030204" pitchFamily="18" charset="0"/>
                                </a:rPr>
                              </m:ctrlPr>
                            </m:eqArrPr>
                            <m:e>
                              <m:r>
                                <a:rPr lang="es-ES" sz="2800" b="1" i="1">
                                  <a:latin typeface="Cambria Math" panose="02040503050406030204" pitchFamily="18" charset="0"/>
                                </a:rPr>
                                <m:t>𝟒</m:t>
                              </m:r>
                              <m:r>
                                <a:rPr lang="es-ES" sz="2800" b="1" i="1">
                                  <a:latin typeface="Cambria Math" panose="02040503050406030204" pitchFamily="18" charset="0"/>
                                </a:rPr>
                                <m:t>.</m:t>
                              </m:r>
                              <m:r>
                                <a:rPr lang="es-ES" sz="2800" b="1" i="1">
                                  <a:latin typeface="Cambria Math" panose="02040503050406030204" pitchFamily="18" charset="0"/>
                                </a:rPr>
                                <m:t>𝟔</m:t>
                              </m:r>
                            </m:e>
                            <m:e/>
                          </m:eqArr>
                        </m:den>
                      </m:f>
                      <m:r>
                        <a:rPr lang="es-ES" sz="2800" b="1" i="1">
                          <a:latin typeface="Cambria Math" panose="02040503050406030204" pitchFamily="18" charset="0"/>
                        </a:rPr>
                        <m:t>=</m:t>
                      </m:r>
                      <m:r>
                        <a:rPr lang="es-ES" sz="2800" b="1" i="1">
                          <a:latin typeface="Cambria Math" panose="02040503050406030204" pitchFamily="18" charset="0"/>
                        </a:rPr>
                        <m:t>𝟐</m:t>
                      </m:r>
                      <m:r>
                        <a:rPr lang="es-ES" sz="2800" b="1" i="1">
                          <a:latin typeface="Cambria Math" panose="02040503050406030204" pitchFamily="18" charset="0"/>
                        </a:rPr>
                        <m:t>.</m:t>
                      </m:r>
                      <m:r>
                        <a:rPr lang="es-ES" sz="2800" b="1" i="1">
                          <a:latin typeface="Cambria Math" panose="02040503050406030204" pitchFamily="18" charset="0"/>
                        </a:rPr>
                        <m:t>𝟔</m:t>
                      </m:r>
                      <m:r>
                        <a:rPr lang="es-ES" sz="2800" b="1" i="1">
                          <a:latin typeface="Cambria Math" panose="02040503050406030204" pitchFamily="18" charset="0"/>
                        </a:rPr>
                        <m:t> </m:t>
                      </m:r>
                      <m:r>
                        <a:rPr lang="es-ES" sz="2800" b="1" i="1">
                          <a:latin typeface="Cambria Math" panose="02040503050406030204" pitchFamily="18" charset="0"/>
                        </a:rPr>
                        <m:t>𝒎𝒆𝒔𝒆𝒔</m:t>
                      </m:r>
                    </m:oMath>
                  </m:oMathPara>
                </a14:m>
                <a:endParaRPr lang="es-NI" sz="2800" dirty="0"/>
              </a:p>
              <a:p>
                <a:pPr/>
                <a14:m>
                  <m:oMathPara xmlns:m="http://schemas.openxmlformats.org/officeDocument/2006/math">
                    <m:oMathParaPr>
                      <m:jc m:val="centerGroup"/>
                    </m:oMathParaPr>
                    <m:oMath xmlns:m="http://schemas.openxmlformats.org/officeDocument/2006/math">
                      <m:r>
                        <a:rPr lang="es-ES" sz="2800" b="1" i="1">
                          <a:latin typeface="Cambria Math" panose="02040503050406030204" pitchFamily="18" charset="0"/>
                        </a:rPr>
                        <m:t>𝑹𝒐𝒕𝒂𝒄𝒊</m:t>
                      </m:r>
                      <m:r>
                        <a:rPr lang="es-ES" sz="2800" b="1" i="1">
                          <a:latin typeface="Cambria Math" panose="02040503050406030204" pitchFamily="18" charset="0"/>
                        </a:rPr>
                        <m:t>ó</m:t>
                      </m:r>
                      <m:r>
                        <a:rPr lang="es-ES" sz="2800" b="1" i="1">
                          <a:latin typeface="Cambria Math" panose="02040503050406030204" pitchFamily="18" charset="0"/>
                        </a:rPr>
                        <m:t>𝒏</m:t>
                      </m:r>
                      <m:r>
                        <a:rPr lang="es-ES" sz="2800" b="1" i="1">
                          <a:latin typeface="Cambria Math" panose="02040503050406030204" pitchFamily="18" charset="0"/>
                        </a:rPr>
                        <m:t> </m:t>
                      </m:r>
                      <m:r>
                        <a:rPr lang="es-ES" sz="2800" b="1" i="1">
                          <a:latin typeface="Cambria Math" panose="02040503050406030204" pitchFamily="18" charset="0"/>
                        </a:rPr>
                        <m:t>𝒅𝒆</m:t>
                      </m:r>
                      <m:r>
                        <a:rPr lang="es-ES" sz="2800" b="1" i="1">
                          <a:latin typeface="Cambria Math" panose="02040503050406030204" pitchFamily="18" charset="0"/>
                        </a:rPr>
                        <m:t> </m:t>
                      </m:r>
                      <m:r>
                        <a:rPr lang="es-ES" sz="2800" b="1" i="1">
                          <a:latin typeface="Cambria Math" panose="02040503050406030204" pitchFamily="18" charset="0"/>
                        </a:rPr>
                        <m:t>𝑰𝒏𝒗𝒆𝒏𝒕𝒂𝒓𝒊𝒐</m:t>
                      </m:r>
                      <m:r>
                        <a:rPr lang="es-ES" sz="2800" b="1" i="1">
                          <a:latin typeface="Cambria Math" panose="02040503050406030204" pitchFamily="18" charset="0"/>
                        </a:rPr>
                        <m:t> </m:t>
                      </m:r>
                      <m:r>
                        <a:rPr lang="es-ES" sz="2800" b="1" i="1">
                          <a:latin typeface="Cambria Math" panose="02040503050406030204" pitchFamily="18" charset="0"/>
                        </a:rPr>
                        <m:t>𝒆𝒏</m:t>
                      </m:r>
                      <m:r>
                        <a:rPr lang="es-ES" sz="2800" b="1" i="1">
                          <a:latin typeface="Cambria Math" panose="02040503050406030204" pitchFamily="18" charset="0"/>
                        </a:rPr>
                        <m:t> </m:t>
                      </m:r>
                      <m:r>
                        <a:rPr lang="es-ES" sz="2800" b="1" i="1">
                          <a:latin typeface="Cambria Math" panose="02040503050406030204" pitchFamily="18" charset="0"/>
                        </a:rPr>
                        <m:t>𝒅</m:t>
                      </m:r>
                      <m:r>
                        <a:rPr lang="es-ES" sz="2800" b="1" i="1">
                          <a:latin typeface="Cambria Math" panose="02040503050406030204" pitchFamily="18" charset="0"/>
                        </a:rPr>
                        <m:t>í</m:t>
                      </m:r>
                      <m:r>
                        <a:rPr lang="es-ES" sz="2800" b="1" i="1">
                          <a:latin typeface="Cambria Math" panose="02040503050406030204" pitchFamily="18" charset="0"/>
                        </a:rPr>
                        <m:t>𝒂𝒔</m:t>
                      </m:r>
                      <m:r>
                        <a:rPr lang="es-ES" sz="2800" b="1">
                          <a:latin typeface="Cambria Math" panose="02040503050406030204" pitchFamily="18" charset="0"/>
                        </a:rPr>
                        <m:t>=</m:t>
                      </m:r>
                      <m:f>
                        <m:fPr>
                          <m:ctrlPr>
                            <a:rPr lang="es-NI" sz="2800" b="1" i="1">
                              <a:latin typeface="Cambria Math" panose="02040503050406030204" pitchFamily="18" charset="0"/>
                            </a:rPr>
                          </m:ctrlPr>
                        </m:fPr>
                        <m:num>
                          <m:r>
                            <a:rPr lang="es-ES" sz="2800" b="1" i="1">
                              <a:latin typeface="Cambria Math" panose="02040503050406030204" pitchFamily="18" charset="0"/>
                            </a:rPr>
                            <m:t>𝟑𝟔𝟎</m:t>
                          </m:r>
                        </m:num>
                        <m:den>
                          <m:eqArr>
                            <m:eqArrPr>
                              <m:ctrlPr>
                                <a:rPr lang="es-NI" sz="2800" b="1" i="1">
                                  <a:latin typeface="Cambria Math" panose="02040503050406030204" pitchFamily="18" charset="0"/>
                                </a:rPr>
                              </m:ctrlPr>
                            </m:eqArrPr>
                            <m:e>
                              <m:r>
                                <a:rPr lang="es-ES" sz="2800" b="1" i="1">
                                  <a:latin typeface="Cambria Math" panose="02040503050406030204" pitchFamily="18" charset="0"/>
                                </a:rPr>
                                <m:t>𝟒</m:t>
                              </m:r>
                              <m:r>
                                <a:rPr lang="es-ES" sz="2800" b="1" i="1">
                                  <a:latin typeface="Cambria Math" panose="02040503050406030204" pitchFamily="18" charset="0"/>
                                </a:rPr>
                                <m:t>.</m:t>
                              </m:r>
                              <m:r>
                                <a:rPr lang="es-ES" sz="2800" b="1" i="1">
                                  <a:latin typeface="Cambria Math" panose="02040503050406030204" pitchFamily="18" charset="0"/>
                                </a:rPr>
                                <m:t>𝟔</m:t>
                              </m:r>
                            </m:e>
                            <m:e/>
                          </m:eqArr>
                        </m:den>
                      </m:f>
                      <m:r>
                        <a:rPr lang="es-ES" sz="2800" b="1" i="1">
                          <a:latin typeface="Cambria Math" panose="02040503050406030204" pitchFamily="18" charset="0"/>
                        </a:rPr>
                        <m:t>=</m:t>
                      </m:r>
                      <m:r>
                        <a:rPr lang="es-ES" sz="2800" b="1" i="1">
                          <a:latin typeface="Cambria Math" panose="02040503050406030204" pitchFamily="18" charset="0"/>
                        </a:rPr>
                        <m:t>𝟕𝟖</m:t>
                      </m:r>
                      <m:r>
                        <a:rPr lang="es-ES" sz="2800" b="1" i="1">
                          <a:latin typeface="Cambria Math" panose="02040503050406030204" pitchFamily="18" charset="0"/>
                        </a:rPr>
                        <m:t> </m:t>
                      </m:r>
                      <m:r>
                        <a:rPr lang="es-ES" sz="2800" b="1" i="1">
                          <a:latin typeface="Cambria Math" panose="02040503050406030204" pitchFamily="18" charset="0"/>
                        </a:rPr>
                        <m:t>𝒅</m:t>
                      </m:r>
                      <m:r>
                        <a:rPr lang="es-ES" sz="2800" b="1" i="1">
                          <a:latin typeface="Cambria Math" panose="02040503050406030204" pitchFamily="18" charset="0"/>
                        </a:rPr>
                        <m:t>í</m:t>
                      </m:r>
                      <m:r>
                        <a:rPr lang="es-ES" sz="2800" b="1" i="1">
                          <a:latin typeface="Cambria Math" panose="02040503050406030204" pitchFamily="18" charset="0"/>
                        </a:rPr>
                        <m:t>𝒂𝒔</m:t>
                      </m:r>
                      <m:r>
                        <a:rPr lang="es-ES" sz="2800" b="1" i="1">
                          <a:latin typeface="Cambria Math" panose="02040503050406030204" pitchFamily="18" charset="0"/>
                        </a:rPr>
                        <m:t> </m:t>
                      </m:r>
                    </m:oMath>
                  </m:oMathPara>
                </a14:m>
                <a:endParaRPr lang="es-NI" sz="2800" dirty="0"/>
              </a:p>
              <a:p>
                <a:pPr algn="just"/>
                <a:r>
                  <a:rPr lang="es-MX" sz="2800" b="1" dirty="0"/>
                  <a:t>Interpretación:</a:t>
                </a:r>
                <a:r>
                  <a:rPr lang="es-MX" sz="2800" dirty="0"/>
                  <a:t> mide cuántas veces en el año, meses o días la empresa vende y repone su inventario.</a:t>
                </a:r>
                <a:endParaRPr lang="es-NI" sz="2800" dirty="0"/>
              </a:p>
              <a:p>
                <a:pPr algn="just"/>
                <a:endParaRPr lang="es-NI" sz="2800" dirty="0">
                  <a:solidFill>
                    <a:srgbClr val="7030A0"/>
                  </a:solidFill>
                </a:endParaRPr>
              </a:p>
              <a:p>
                <a:pPr algn="just">
                  <a:spcAft>
                    <a:spcPts val="1000"/>
                  </a:spcAft>
                </a:pPr>
                <a:endParaRPr lang="es-ES" sz="2000" dirty="0">
                  <a:effectLst/>
                  <a:ea typeface="Times New Roman" panose="02020603050405020304" pitchFamily="18" charset="0"/>
                  <a:cs typeface="Times New Roman" panose="02020603050405020304" pitchFamily="18" charset="0"/>
                </a:endParaRPr>
              </a:p>
            </p:txBody>
          </p:sp>
        </mc:Choice>
        <mc:Fallback>
          <p:sp>
            <p:nvSpPr>
              <p:cNvPr id="10" name="Rectángulo 9"/>
              <p:cNvSpPr>
                <a:spLocks noRot="1" noChangeAspect="1" noMove="1" noResize="1" noEditPoints="1" noAdjustHandles="1" noChangeArrowheads="1" noChangeShapeType="1" noTextEdit="1"/>
              </p:cNvSpPr>
              <p:nvPr/>
            </p:nvSpPr>
            <p:spPr>
              <a:xfrm>
                <a:off x="509835" y="1280814"/>
                <a:ext cx="10977316" cy="5353773"/>
              </a:xfrm>
              <a:prstGeom prst="rect">
                <a:avLst/>
              </a:prstGeom>
              <a:blipFill>
                <a:blip r:embed="rId3"/>
                <a:stretch>
                  <a:fillRect l="-1167" t="-1025" r="-1167"/>
                </a:stretch>
              </a:blipFill>
            </p:spPr>
            <p:txBody>
              <a:bodyPr/>
              <a:lstStyle/>
              <a:p>
                <a:r>
                  <a:rPr lang="es-NI">
                    <a:noFill/>
                  </a:rPr>
                  <a:t> </a:t>
                </a:r>
              </a:p>
            </p:txBody>
          </p:sp>
        </mc:Fallback>
      </mc:AlternateContent>
    </p:spTree>
    <p:extLst>
      <p:ext uri="{BB962C8B-B14F-4D97-AF65-F5344CB8AC3E}">
        <p14:creationId xmlns:p14="http://schemas.microsoft.com/office/powerpoint/2010/main" val="3574305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1788">
            <a:off x="9977464" y="17119"/>
            <a:ext cx="2011395" cy="11612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0" name="Rectángulo 9"/>
              <p:cNvSpPr/>
              <p:nvPr/>
            </p:nvSpPr>
            <p:spPr>
              <a:xfrm>
                <a:off x="252660" y="996348"/>
                <a:ext cx="11791628" cy="6028189"/>
              </a:xfrm>
              <a:prstGeom prst="rect">
                <a:avLst/>
              </a:prstGeom>
            </p:spPr>
            <p:txBody>
              <a:bodyPr wrap="square">
                <a:spAutoFit/>
              </a:bodyPr>
              <a:lstStyle/>
              <a:p>
                <a:pPr lvl="2"/>
                <a:r>
                  <a:rPr lang="es-ES" sz="2400" b="1" dirty="0">
                    <a:solidFill>
                      <a:srgbClr val="FF0000"/>
                    </a:solidFill>
                  </a:rPr>
                  <a:t>2- Rotación de cuentas por cobrar</a:t>
                </a:r>
              </a:p>
              <a:p>
                <a:pPr lvl="2"/>
                <a:endParaRPr lang="es-NI" sz="2400" dirty="0">
                  <a:solidFill>
                    <a:srgbClr val="FF0000"/>
                  </a:solidFill>
                </a:endParaRPr>
              </a:p>
              <a:p>
                <a:r>
                  <a:rPr lang="es-ES" sz="2400" dirty="0"/>
                  <a:t>El tiempo que  requieren las cuentas  por cobrar para su recuperación es importante  para un capital de trabajo más adecuado.</a:t>
                </a:r>
              </a:p>
              <a:p>
                <a:endParaRPr lang="es-NI" sz="2400" dirty="0"/>
              </a:p>
              <a:p>
                <a:r>
                  <a:rPr lang="es-ES" sz="2400" dirty="0"/>
                  <a:t>La rotación de cuentas por cobrar evalúa el tiempo en que el crédito se convierte en efectivo. Mide el número que se cobran los saldos de clientes en un período. Nos indica el grado de liquidez de la cuenta de clientes.</a:t>
                </a:r>
              </a:p>
              <a:p>
                <a:endParaRPr lang="es-NI" sz="2400" dirty="0"/>
              </a:p>
              <a:p>
                <a:r>
                  <a:rPr lang="es-ES" sz="2400" dirty="0"/>
                  <a:t>Una alta rotación nos indica que existe rápida recuperación en las cuentas, por lo tanto, alto grado de liquidez de ellas, una baja rotación nos indica lentitud o sea bajo grado de liquidez. </a:t>
                </a:r>
              </a:p>
              <a:p>
                <a:endParaRPr lang="es-NI" sz="2400" dirty="0"/>
              </a:p>
              <a:p>
                <a:pPr/>
                <a14:m>
                  <m:oMathPara xmlns:m="http://schemas.openxmlformats.org/officeDocument/2006/math">
                    <m:oMathParaPr>
                      <m:jc m:val="centerGroup"/>
                    </m:oMathParaPr>
                    <m:oMath xmlns:m="http://schemas.openxmlformats.org/officeDocument/2006/math">
                      <m:r>
                        <a:rPr lang="es-ES" sz="2400" b="1" i="1">
                          <a:latin typeface="Cambria Math" panose="02040503050406030204" pitchFamily="18" charset="0"/>
                        </a:rPr>
                        <m:t>𝑹𝒐𝒕𝒂𝒄𝒊</m:t>
                      </m:r>
                      <m:r>
                        <a:rPr lang="es-ES" sz="2400" b="1" i="1">
                          <a:latin typeface="Cambria Math" panose="02040503050406030204" pitchFamily="18" charset="0"/>
                        </a:rPr>
                        <m:t>ó</m:t>
                      </m:r>
                      <m:r>
                        <a:rPr lang="es-ES" sz="2400" b="1" i="1">
                          <a:latin typeface="Cambria Math" panose="02040503050406030204" pitchFamily="18" charset="0"/>
                        </a:rPr>
                        <m:t>𝒏</m:t>
                      </m:r>
                      <m:r>
                        <a:rPr lang="es-ES" sz="2400" b="1" i="1">
                          <a:latin typeface="Cambria Math" panose="02040503050406030204" pitchFamily="18" charset="0"/>
                        </a:rPr>
                        <m:t> </m:t>
                      </m:r>
                      <m:r>
                        <a:rPr lang="es-ES" sz="2400" b="1" i="1">
                          <a:latin typeface="Cambria Math" panose="02040503050406030204" pitchFamily="18" charset="0"/>
                        </a:rPr>
                        <m:t>𝒅𝒆</m:t>
                      </m:r>
                      <m:r>
                        <a:rPr lang="es-ES" sz="2400" b="1" i="1">
                          <a:latin typeface="Cambria Math" panose="02040503050406030204" pitchFamily="18" charset="0"/>
                        </a:rPr>
                        <m:t> </m:t>
                      </m:r>
                      <m:r>
                        <a:rPr lang="es-ES" sz="2400" b="1" i="1">
                          <a:latin typeface="Cambria Math" panose="02040503050406030204" pitchFamily="18" charset="0"/>
                        </a:rPr>
                        <m:t>𝒄𝒖𝒆𝒏𝒕𝒂𝒔</m:t>
                      </m:r>
                      <m:r>
                        <a:rPr lang="es-ES" sz="2400" b="1" i="1">
                          <a:latin typeface="Cambria Math" panose="02040503050406030204" pitchFamily="18" charset="0"/>
                        </a:rPr>
                        <m:t> </m:t>
                      </m:r>
                      <m:r>
                        <a:rPr lang="es-ES" sz="2400" b="1" i="1">
                          <a:latin typeface="Cambria Math" panose="02040503050406030204" pitchFamily="18" charset="0"/>
                        </a:rPr>
                        <m:t>𝒑𝒐𝒓</m:t>
                      </m:r>
                      <m:r>
                        <a:rPr lang="es-ES" sz="2400" b="1" i="1">
                          <a:latin typeface="Cambria Math" panose="02040503050406030204" pitchFamily="18" charset="0"/>
                        </a:rPr>
                        <m:t> </m:t>
                      </m:r>
                      <m:r>
                        <a:rPr lang="es-ES" sz="2400" b="1" i="1">
                          <a:latin typeface="Cambria Math" panose="02040503050406030204" pitchFamily="18" charset="0"/>
                        </a:rPr>
                        <m:t>𝒄𝒐𝒃𝒓𝒂𝒓</m:t>
                      </m:r>
                      <m:r>
                        <a:rPr lang="es-ES" sz="2400" b="1">
                          <a:latin typeface="Cambria Math" panose="02040503050406030204" pitchFamily="18" charset="0"/>
                        </a:rPr>
                        <m:t>=</m:t>
                      </m:r>
                      <m:f>
                        <m:fPr>
                          <m:ctrlPr>
                            <a:rPr lang="es-NI" sz="2400" b="1" i="1">
                              <a:latin typeface="Cambria Math" panose="02040503050406030204" pitchFamily="18" charset="0"/>
                            </a:rPr>
                          </m:ctrlPr>
                        </m:fPr>
                        <m:num>
                          <m:r>
                            <a:rPr lang="es-ES" sz="2400" b="1" i="1">
                              <a:latin typeface="Cambria Math" panose="02040503050406030204" pitchFamily="18" charset="0"/>
                            </a:rPr>
                            <m:t>𝑽𝒆𝒏𝒕𝒂𝒔</m:t>
                          </m:r>
                          <m:r>
                            <a:rPr lang="es-ES" sz="2400" b="1" i="1">
                              <a:latin typeface="Cambria Math" panose="02040503050406030204" pitchFamily="18" charset="0"/>
                            </a:rPr>
                            <m:t> </m:t>
                          </m:r>
                          <m:r>
                            <a:rPr lang="es-ES" sz="2400" b="1" i="1">
                              <a:latin typeface="Cambria Math" panose="02040503050406030204" pitchFamily="18" charset="0"/>
                            </a:rPr>
                            <m:t>𝒏𝒆𝒕𝒂𝒔</m:t>
                          </m:r>
                          <m:r>
                            <a:rPr lang="es-ES" sz="2400" b="1" i="1">
                              <a:latin typeface="Cambria Math" panose="02040503050406030204" pitchFamily="18" charset="0"/>
                            </a:rPr>
                            <m:t> </m:t>
                          </m:r>
                          <m:r>
                            <a:rPr lang="es-ES" sz="2400" b="1" i="1">
                              <a:latin typeface="Cambria Math" panose="02040503050406030204" pitchFamily="18" charset="0"/>
                            </a:rPr>
                            <m:t>𝒂𝒍</m:t>
                          </m:r>
                          <m:r>
                            <a:rPr lang="es-ES" sz="2400" b="1" i="1">
                              <a:latin typeface="Cambria Math" panose="02040503050406030204" pitchFamily="18" charset="0"/>
                            </a:rPr>
                            <m:t> </m:t>
                          </m:r>
                          <m:r>
                            <a:rPr lang="es-ES" sz="2400" b="1" i="1">
                              <a:latin typeface="Cambria Math" panose="02040503050406030204" pitchFamily="18" charset="0"/>
                            </a:rPr>
                            <m:t>𝒄𝒓</m:t>
                          </m:r>
                          <m:r>
                            <a:rPr lang="es-ES" sz="2400" b="1" i="1">
                              <a:latin typeface="Cambria Math" panose="02040503050406030204" pitchFamily="18" charset="0"/>
                            </a:rPr>
                            <m:t>é</m:t>
                          </m:r>
                          <m:r>
                            <a:rPr lang="es-ES" sz="2400" b="1" i="1">
                              <a:latin typeface="Cambria Math" panose="02040503050406030204" pitchFamily="18" charset="0"/>
                            </a:rPr>
                            <m:t>𝒅𝒊𝒕𝒐</m:t>
                          </m:r>
                        </m:num>
                        <m:den>
                          <m:r>
                            <a:rPr lang="es-ES" sz="2400" b="1" i="1">
                              <a:latin typeface="Cambria Math" panose="02040503050406030204" pitchFamily="18" charset="0"/>
                            </a:rPr>
                            <m:t>𝑪𝒖𝒆𝒏𝒕𝒂𝒔</m:t>
                          </m:r>
                          <m:r>
                            <a:rPr lang="es-ES" sz="2400" b="1" i="1">
                              <a:latin typeface="Cambria Math" panose="02040503050406030204" pitchFamily="18" charset="0"/>
                            </a:rPr>
                            <m:t> </m:t>
                          </m:r>
                          <m:r>
                            <a:rPr lang="es-ES" sz="2400" b="1" i="1">
                              <a:latin typeface="Cambria Math" panose="02040503050406030204" pitchFamily="18" charset="0"/>
                            </a:rPr>
                            <m:t>𝒑𝒐𝒓</m:t>
                          </m:r>
                          <m:r>
                            <a:rPr lang="es-ES" sz="2400" b="1" i="1">
                              <a:latin typeface="Cambria Math" panose="02040503050406030204" pitchFamily="18" charset="0"/>
                            </a:rPr>
                            <m:t> </m:t>
                          </m:r>
                          <m:r>
                            <a:rPr lang="es-ES" sz="2400" b="1" i="1">
                              <a:latin typeface="Cambria Math" panose="02040503050406030204" pitchFamily="18" charset="0"/>
                            </a:rPr>
                            <m:t>𝒄𝒐𝒃𝒓𝒂𝒓</m:t>
                          </m:r>
                          <m:r>
                            <a:rPr lang="es-ES" sz="2400" b="1" i="1">
                              <a:latin typeface="Cambria Math" panose="02040503050406030204" pitchFamily="18" charset="0"/>
                            </a:rPr>
                            <m:t> </m:t>
                          </m:r>
                          <m:r>
                            <a:rPr lang="es-ES" sz="2400" b="1" i="1">
                              <a:latin typeface="Cambria Math" panose="02040503050406030204" pitchFamily="18" charset="0"/>
                            </a:rPr>
                            <m:t>𝒏𝒆𝒕𝒂𝒔</m:t>
                          </m:r>
                        </m:den>
                      </m:f>
                    </m:oMath>
                  </m:oMathPara>
                </a14:m>
                <a:endParaRPr lang="es-NI" sz="2400" dirty="0"/>
              </a:p>
              <a:p>
                <a:pPr algn="just"/>
                <a:endParaRPr lang="es-NI" sz="2800" dirty="0">
                  <a:solidFill>
                    <a:srgbClr val="7030A0"/>
                  </a:solidFill>
                </a:endParaRPr>
              </a:p>
              <a:p>
                <a:pPr algn="just">
                  <a:spcAft>
                    <a:spcPts val="1000"/>
                  </a:spcAft>
                </a:pPr>
                <a:endParaRPr lang="es-ES" sz="2000" dirty="0">
                  <a:effectLst/>
                  <a:ea typeface="Times New Roman" panose="02020603050405020304" pitchFamily="18" charset="0"/>
                  <a:cs typeface="Times New Roman" panose="02020603050405020304" pitchFamily="18" charset="0"/>
                </a:endParaRPr>
              </a:p>
            </p:txBody>
          </p:sp>
        </mc:Choice>
        <mc:Fallback>
          <p:sp>
            <p:nvSpPr>
              <p:cNvPr id="10" name="Rectángulo 9"/>
              <p:cNvSpPr>
                <a:spLocks noRot="1" noChangeAspect="1" noMove="1" noResize="1" noEditPoints="1" noAdjustHandles="1" noChangeArrowheads="1" noChangeShapeType="1" noTextEdit="1"/>
              </p:cNvSpPr>
              <p:nvPr/>
            </p:nvSpPr>
            <p:spPr>
              <a:xfrm>
                <a:off x="252660" y="996348"/>
                <a:ext cx="11791628" cy="6028189"/>
              </a:xfrm>
              <a:prstGeom prst="rect">
                <a:avLst/>
              </a:prstGeom>
              <a:blipFill>
                <a:blip r:embed="rId3"/>
                <a:stretch>
                  <a:fillRect l="-775" t="-809" r="-413"/>
                </a:stretch>
              </a:blipFill>
            </p:spPr>
            <p:txBody>
              <a:bodyPr/>
              <a:lstStyle/>
              <a:p>
                <a:r>
                  <a:rPr lang="es-NI">
                    <a:noFill/>
                  </a:rPr>
                  <a:t> </a:t>
                </a:r>
              </a:p>
            </p:txBody>
          </p:sp>
        </mc:Fallback>
      </mc:AlternateContent>
    </p:spTree>
    <p:extLst>
      <p:ext uri="{BB962C8B-B14F-4D97-AF65-F5344CB8AC3E}">
        <p14:creationId xmlns:p14="http://schemas.microsoft.com/office/powerpoint/2010/main" val="3849394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1788">
            <a:off x="9977464" y="17119"/>
            <a:ext cx="2011395" cy="11612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0" name="Rectángulo 9"/>
              <p:cNvSpPr/>
              <p:nvPr/>
            </p:nvSpPr>
            <p:spPr>
              <a:xfrm>
                <a:off x="255078" y="958981"/>
                <a:ext cx="11789210" cy="6646884"/>
              </a:xfrm>
              <a:prstGeom prst="rect">
                <a:avLst/>
              </a:prstGeom>
            </p:spPr>
            <p:txBody>
              <a:bodyPr wrap="square">
                <a:spAutoFit/>
              </a:bodyPr>
              <a:lstStyle/>
              <a:p>
                <a:r>
                  <a:rPr lang="es-ES" sz="2400" b="1" dirty="0">
                    <a:solidFill>
                      <a:srgbClr val="FF0000"/>
                    </a:solidFill>
                  </a:rPr>
                  <a:t>3-Período Promedio de Cobro (PPC)</a:t>
                </a:r>
              </a:p>
              <a:p>
                <a:endParaRPr lang="es-NI" sz="2400" dirty="0">
                  <a:solidFill>
                    <a:srgbClr val="FF0000"/>
                  </a:solidFill>
                </a:endParaRPr>
              </a:p>
              <a:p>
                <a:r>
                  <a:rPr lang="es-ES" sz="2400" dirty="0"/>
                  <a:t>El período promedio de cobro o tiempo promedio de las cuentas por cobrar, es útil </a:t>
                </a:r>
                <a:r>
                  <a:rPr lang="es-ES" sz="2400" u="sng" dirty="0">
                    <a:solidFill>
                      <a:srgbClr val="FF0000"/>
                    </a:solidFill>
                  </a:rPr>
                  <a:t>para la evaluación de las políticas de crédito y cobranza</a:t>
                </a:r>
                <a:r>
                  <a:rPr lang="es-ES" sz="2400" dirty="0"/>
                  <a:t>. Se calcula el saldo de las cuentas por cobrar entre el promedio de las ventas diarias.</a:t>
                </a:r>
                <a:endParaRPr lang="es-NI" sz="2400" dirty="0"/>
              </a:p>
              <a:p>
                <a:pPr/>
                <a14:m>
                  <m:oMathPara xmlns:m="http://schemas.openxmlformats.org/officeDocument/2006/math">
                    <m:oMathParaPr>
                      <m:jc m:val="centerGroup"/>
                    </m:oMathParaPr>
                    <m:oMath xmlns:m="http://schemas.openxmlformats.org/officeDocument/2006/math">
                      <m:r>
                        <a:rPr lang="es-ES" sz="2400" b="1" i="1">
                          <a:latin typeface="Cambria Math" panose="02040503050406030204" pitchFamily="18" charset="0"/>
                        </a:rPr>
                        <m:t>𝑷𝒆𝒓</m:t>
                      </m:r>
                      <m:r>
                        <a:rPr lang="es-ES" sz="2400" b="1" i="1">
                          <a:latin typeface="Cambria Math" panose="02040503050406030204" pitchFamily="18" charset="0"/>
                        </a:rPr>
                        <m:t>í</m:t>
                      </m:r>
                      <m:r>
                        <a:rPr lang="es-ES" sz="2400" b="1" i="1">
                          <a:latin typeface="Cambria Math" panose="02040503050406030204" pitchFamily="18" charset="0"/>
                        </a:rPr>
                        <m:t>𝒐𝒅𝒐</m:t>
                      </m:r>
                      <m:r>
                        <a:rPr lang="es-ES" sz="2400" b="1" i="1">
                          <a:latin typeface="Cambria Math" panose="02040503050406030204" pitchFamily="18" charset="0"/>
                        </a:rPr>
                        <m:t> </m:t>
                      </m:r>
                      <m:r>
                        <a:rPr lang="es-ES" sz="2400" b="1" i="1">
                          <a:latin typeface="Cambria Math" panose="02040503050406030204" pitchFamily="18" charset="0"/>
                        </a:rPr>
                        <m:t>𝒑𝒓𝒐𝒎𝒆𝒅𝒊𝒐</m:t>
                      </m:r>
                      <m:r>
                        <a:rPr lang="es-ES" sz="2400" b="1" i="1">
                          <a:latin typeface="Cambria Math" panose="02040503050406030204" pitchFamily="18" charset="0"/>
                        </a:rPr>
                        <m:t> </m:t>
                      </m:r>
                      <m:r>
                        <a:rPr lang="es-ES" sz="2400" b="1" i="1">
                          <a:latin typeface="Cambria Math" panose="02040503050406030204" pitchFamily="18" charset="0"/>
                        </a:rPr>
                        <m:t>𝒅𝒆</m:t>
                      </m:r>
                      <m:r>
                        <a:rPr lang="es-ES" sz="2400" b="1" i="1">
                          <a:latin typeface="Cambria Math" panose="02040503050406030204" pitchFamily="18" charset="0"/>
                        </a:rPr>
                        <m:t> </m:t>
                      </m:r>
                      <m:r>
                        <a:rPr lang="es-ES" sz="2400" b="1" i="1">
                          <a:latin typeface="Cambria Math" panose="02040503050406030204" pitchFamily="18" charset="0"/>
                        </a:rPr>
                        <m:t>𝒄𝒐𝒃𝒓𝒐</m:t>
                      </m:r>
                      <m:r>
                        <a:rPr lang="es-ES" sz="2400" b="1">
                          <a:latin typeface="Cambria Math" panose="02040503050406030204" pitchFamily="18" charset="0"/>
                        </a:rPr>
                        <m:t>=</m:t>
                      </m:r>
                      <m:f>
                        <m:fPr>
                          <m:ctrlPr>
                            <a:rPr lang="es-NI" sz="2400" b="1" i="1">
                              <a:latin typeface="Cambria Math" panose="02040503050406030204" pitchFamily="18" charset="0"/>
                            </a:rPr>
                          </m:ctrlPr>
                        </m:fPr>
                        <m:num>
                          <m:r>
                            <a:rPr lang="es-ES" sz="2400" b="1" i="1">
                              <a:latin typeface="Cambria Math" panose="02040503050406030204" pitchFamily="18" charset="0"/>
                            </a:rPr>
                            <m:t>𝑪𝒖𝒆𝒏𝒕𝒂𝒔</m:t>
                          </m:r>
                          <m:r>
                            <a:rPr lang="es-ES" sz="2400" b="1" i="1">
                              <a:latin typeface="Cambria Math" panose="02040503050406030204" pitchFamily="18" charset="0"/>
                            </a:rPr>
                            <m:t> </m:t>
                          </m:r>
                          <m:r>
                            <a:rPr lang="es-ES" sz="2400" b="1" i="1">
                              <a:latin typeface="Cambria Math" panose="02040503050406030204" pitchFamily="18" charset="0"/>
                            </a:rPr>
                            <m:t>𝒑𝒐𝒓</m:t>
                          </m:r>
                          <m:r>
                            <a:rPr lang="es-ES" sz="2400" b="1" i="1">
                              <a:latin typeface="Cambria Math" panose="02040503050406030204" pitchFamily="18" charset="0"/>
                            </a:rPr>
                            <m:t> </m:t>
                          </m:r>
                          <m:r>
                            <a:rPr lang="es-ES" sz="2400" b="1" i="1">
                              <a:latin typeface="Cambria Math" panose="02040503050406030204" pitchFamily="18" charset="0"/>
                            </a:rPr>
                            <m:t>𝒄𝒐𝒃𝒓𝒂𝒓</m:t>
                          </m:r>
                        </m:num>
                        <m:den>
                          <m:r>
                            <a:rPr lang="es-ES" sz="2400" b="1" i="1">
                              <a:latin typeface="Cambria Math" panose="02040503050406030204" pitchFamily="18" charset="0"/>
                            </a:rPr>
                            <m:t>𝑽𝒆𝒏𝒕𝒂𝒔</m:t>
                          </m:r>
                          <m:r>
                            <a:rPr lang="es-ES" sz="2400" b="1" i="1">
                              <a:latin typeface="Cambria Math" panose="02040503050406030204" pitchFamily="18" charset="0"/>
                            </a:rPr>
                            <m:t> </m:t>
                          </m:r>
                          <m:r>
                            <a:rPr lang="es-ES" sz="2400" b="1" i="1">
                              <a:latin typeface="Cambria Math" panose="02040503050406030204" pitchFamily="18" charset="0"/>
                            </a:rPr>
                            <m:t>𝒑𝒓𝒐𝒎𝒆𝒅𝒊𝒐</m:t>
                          </m:r>
                          <m:r>
                            <a:rPr lang="es-ES" sz="2400" b="1" i="1">
                              <a:latin typeface="Cambria Math" panose="02040503050406030204" pitchFamily="18" charset="0"/>
                            </a:rPr>
                            <m:t> </m:t>
                          </m:r>
                          <m:r>
                            <a:rPr lang="es-ES" sz="2400" b="1" i="1">
                              <a:latin typeface="Cambria Math" panose="02040503050406030204" pitchFamily="18" charset="0"/>
                            </a:rPr>
                            <m:t>𝒑𝒐𝒓</m:t>
                          </m:r>
                          <m:r>
                            <a:rPr lang="es-ES" sz="2400" b="1" i="1">
                              <a:latin typeface="Cambria Math" panose="02040503050406030204" pitchFamily="18" charset="0"/>
                            </a:rPr>
                            <m:t> </m:t>
                          </m:r>
                          <m:r>
                            <a:rPr lang="es-ES" sz="2400" b="1" i="1">
                              <a:latin typeface="Cambria Math" panose="02040503050406030204" pitchFamily="18" charset="0"/>
                            </a:rPr>
                            <m:t>𝒅</m:t>
                          </m:r>
                          <m:r>
                            <a:rPr lang="es-ES" sz="2400" b="1" i="1">
                              <a:latin typeface="Cambria Math" panose="02040503050406030204" pitchFamily="18" charset="0"/>
                            </a:rPr>
                            <m:t>í</m:t>
                          </m:r>
                          <m:r>
                            <a:rPr lang="es-ES" sz="2400" b="1" i="1">
                              <a:latin typeface="Cambria Math" panose="02040503050406030204" pitchFamily="18" charset="0"/>
                            </a:rPr>
                            <m:t>𝒂</m:t>
                          </m:r>
                        </m:den>
                      </m:f>
                    </m:oMath>
                  </m:oMathPara>
                </a14:m>
                <a:endParaRPr lang="es-NI" sz="2400" dirty="0"/>
              </a:p>
              <a:p>
                <a:endParaRPr lang="es-ES" sz="24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ES" sz="2400" b="1" i="1">
                          <a:latin typeface="Cambria Math" panose="02040503050406030204" pitchFamily="18" charset="0"/>
                        </a:rPr>
                        <m:t>𝑷𝒆𝒓</m:t>
                      </m:r>
                      <m:r>
                        <a:rPr lang="es-ES" sz="2400" b="1" i="1">
                          <a:latin typeface="Cambria Math" panose="02040503050406030204" pitchFamily="18" charset="0"/>
                        </a:rPr>
                        <m:t>í</m:t>
                      </m:r>
                      <m:r>
                        <a:rPr lang="es-ES" sz="2400" b="1" i="1">
                          <a:latin typeface="Cambria Math" panose="02040503050406030204" pitchFamily="18" charset="0"/>
                        </a:rPr>
                        <m:t>𝒐𝒅𝒐</m:t>
                      </m:r>
                      <m:r>
                        <a:rPr lang="es-ES" sz="2400" b="1" i="1">
                          <a:latin typeface="Cambria Math" panose="02040503050406030204" pitchFamily="18" charset="0"/>
                        </a:rPr>
                        <m:t> </m:t>
                      </m:r>
                      <m:r>
                        <a:rPr lang="es-ES" sz="2400" b="1" i="1">
                          <a:latin typeface="Cambria Math" panose="02040503050406030204" pitchFamily="18" charset="0"/>
                        </a:rPr>
                        <m:t>𝒑𝒓𝒐𝒎𝒆𝒅𝒊𝒐</m:t>
                      </m:r>
                      <m:r>
                        <a:rPr lang="es-ES" sz="2400" b="1" i="1">
                          <a:latin typeface="Cambria Math" panose="02040503050406030204" pitchFamily="18" charset="0"/>
                        </a:rPr>
                        <m:t> </m:t>
                      </m:r>
                      <m:r>
                        <a:rPr lang="es-ES" sz="2400" b="1" i="1">
                          <a:latin typeface="Cambria Math" panose="02040503050406030204" pitchFamily="18" charset="0"/>
                        </a:rPr>
                        <m:t>𝒅𝒆</m:t>
                      </m:r>
                      <m:r>
                        <a:rPr lang="es-ES" sz="2400" b="1" i="1">
                          <a:latin typeface="Cambria Math" panose="02040503050406030204" pitchFamily="18" charset="0"/>
                        </a:rPr>
                        <m:t> </m:t>
                      </m:r>
                      <m:r>
                        <a:rPr lang="es-ES" sz="2400" b="1" i="1">
                          <a:latin typeface="Cambria Math" panose="02040503050406030204" pitchFamily="18" charset="0"/>
                        </a:rPr>
                        <m:t>𝒄𝒐𝒃𝒓𝒐</m:t>
                      </m:r>
                      <m:r>
                        <a:rPr lang="es-ES" sz="2400" b="1">
                          <a:latin typeface="Cambria Math" panose="02040503050406030204" pitchFamily="18" charset="0"/>
                        </a:rPr>
                        <m:t>=</m:t>
                      </m:r>
                      <m:f>
                        <m:fPr>
                          <m:ctrlPr>
                            <a:rPr lang="es-NI" sz="2400" b="1" i="1">
                              <a:latin typeface="Cambria Math" panose="02040503050406030204" pitchFamily="18" charset="0"/>
                            </a:rPr>
                          </m:ctrlPr>
                        </m:fPr>
                        <m:num>
                          <m:r>
                            <a:rPr lang="es-ES" sz="2400" b="1" i="1">
                              <a:latin typeface="Cambria Math" panose="02040503050406030204" pitchFamily="18" charset="0"/>
                            </a:rPr>
                            <m:t>𝑪𝒖𝒆𝒏𝒕𝒂𝒔</m:t>
                          </m:r>
                          <m:r>
                            <a:rPr lang="es-ES" sz="2400" b="1" i="1">
                              <a:latin typeface="Cambria Math" panose="02040503050406030204" pitchFamily="18" charset="0"/>
                            </a:rPr>
                            <m:t> </m:t>
                          </m:r>
                          <m:r>
                            <a:rPr lang="es-ES" sz="2400" b="1" i="1">
                              <a:latin typeface="Cambria Math" panose="02040503050406030204" pitchFamily="18" charset="0"/>
                            </a:rPr>
                            <m:t>𝒑𝒐𝒓</m:t>
                          </m:r>
                          <m:r>
                            <a:rPr lang="es-ES" sz="2400" b="1" i="1">
                              <a:latin typeface="Cambria Math" panose="02040503050406030204" pitchFamily="18" charset="0"/>
                            </a:rPr>
                            <m:t> </m:t>
                          </m:r>
                          <m:r>
                            <a:rPr lang="es-ES" sz="2400" b="1" i="1">
                              <a:latin typeface="Cambria Math" panose="02040503050406030204" pitchFamily="18" charset="0"/>
                            </a:rPr>
                            <m:t>𝒄𝒐𝒃𝒓𝒂𝒓</m:t>
                          </m:r>
                        </m:num>
                        <m:den>
                          <m:r>
                            <a:rPr lang="es-ES" sz="2400" b="1" i="1">
                              <a:latin typeface="Cambria Math" panose="02040503050406030204" pitchFamily="18" charset="0"/>
                            </a:rPr>
                            <m:t>𝑽𝒆𝒏𝒕𝒂𝒔</m:t>
                          </m:r>
                          <m:r>
                            <a:rPr lang="es-ES" sz="2400" b="1" i="1">
                              <a:latin typeface="Cambria Math" panose="02040503050406030204" pitchFamily="18" charset="0"/>
                            </a:rPr>
                            <m:t> </m:t>
                          </m:r>
                          <m:r>
                            <a:rPr lang="es-ES" sz="2400" b="1" i="1">
                              <a:latin typeface="Cambria Math" panose="02040503050406030204" pitchFamily="18" charset="0"/>
                            </a:rPr>
                            <m:t>𝒂𝒏𝒖𝒂𝒍𝒆𝒔</m:t>
                          </m:r>
                          <m:r>
                            <a:rPr lang="es-ES" sz="2400" b="1" i="1">
                              <a:latin typeface="Cambria Math" panose="02040503050406030204" pitchFamily="18" charset="0"/>
                            </a:rPr>
                            <m:t>/</m:t>
                          </m:r>
                          <m:r>
                            <a:rPr lang="es-ES" sz="2400" b="1" i="1">
                              <a:latin typeface="Cambria Math" panose="02040503050406030204" pitchFamily="18" charset="0"/>
                            </a:rPr>
                            <m:t>𝟑𝟔𝟎</m:t>
                          </m:r>
                        </m:den>
                      </m:f>
                    </m:oMath>
                  </m:oMathPara>
                </a14:m>
                <a:endParaRPr lang="es-NI" sz="2400" dirty="0"/>
              </a:p>
              <a:p>
                <a:endParaRPr lang="es-ES" sz="2400" dirty="0"/>
              </a:p>
              <a:p>
                <a:r>
                  <a:rPr lang="es-ES" sz="2400" dirty="0"/>
                  <a:t>El período de Cobro de </a:t>
                </a:r>
                <a:r>
                  <a:rPr lang="es-ES" sz="2400" dirty="0" err="1"/>
                  <a:t>Alcott</a:t>
                </a:r>
                <a:r>
                  <a:rPr lang="es-ES" sz="2400" dirty="0"/>
                  <a:t> Company en 2009 es:</a:t>
                </a:r>
              </a:p>
              <a:p>
                <a:endParaRPr lang="es-NI" sz="2400" dirty="0"/>
              </a:p>
              <a:p>
                <a14:m>
                  <m:oMath xmlns:m="http://schemas.openxmlformats.org/officeDocument/2006/math">
                    <m:r>
                      <a:rPr lang="es-ES" sz="2400" b="1" i="1">
                        <a:latin typeface="Cambria Math" panose="02040503050406030204" pitchFamily="18" charset="0"/>
                      </a:rPr>
                      <m:t>𝑷𝒆𝒓</m:t>
                    </m:r>
                    <m:r>
                      <a:rPr lang="es-ES" sz="2400" b="1" i="1">
                        <a:latin typeface="Cambria Math" panose="02040503050406030204" pitchFamily="18" charset="0"/>
                      </a:rPr>
                      <m:t>í</m:t>
                    </m:r>
                    <m:r>
                      <a:rPr lang="es-ES" sz="2400" b="1" i="1">
                        <a:latin typeface="Cambria Math" panose="02040503050406030204" pitchFamily="18" charset="0"/>
                      </a:rPr>
                      <m:t>𝒐𝒅𝒐</m:t>
                    </m:r>
                    <m:r>
                      <a:rPr lang="es-ES" sz="2400" b="1" i="1">
                        <a:latin typeface="Cambria Math" panose="02040503050406030204" pitchFamily="18" charset="0"/>
                      </a:rPr>
                      <m:t> </m:t>
                    </m:r>
                    <m:r>
                      <a:rPr lang="es-ES" sz="2400" b="1" i="1">
                        <a:latin typeface="Cambria Math" panose="02040503050406030204" pitchFamily="18" charset="0"/>
                      </a:rPr>
                      <m:t>𝒑𝒓𝒐𝒎𝒆𝒅𝒊𝒐</m:t>
                    </m:r>
                    <m:r>
                      <a:rPr lang="es-ES" sz="2400" b="1" i="1">
                        <a:latin typeface="Cambria Math" panose="02040503050406030204" pitchFamily="18" charset="0"/>
                      </a:rPr>
                      <m:t> </m:t>
                    </m:r>
                    <m:r>
                      <a:rPr lang="es-ES" sz="2400" b="1" i="1">
                        <a:latin typeface="Cambria Math" panose="02040503050406030204" pitchFamily="18" charset="0"/>
                      </a:rPr>
                      <m:t>𝒅𝒆</m:t>
                    </m:r>
                    <m:r>
                      <a:rPr lang="es-ES" sz="2400" b="1" i="1">
                        <a:latin typeface="Cambria Math" panose="02040503050406030204" pitchFamily="18" charset="0"/>
                      </a:rPr>
                      <m:t> </m:t>
                    </m:r>
                    <m:r>
                      <a:rPr lang="es-ES" sz="2400" b="1" i="1">
                        <a:latin typeface="Cambria Math" panose="02040503050406030204" pitchFamily="18" charset="0"/>
                      </a:rPr>
                      <m:t>𝒄𝒐𝒃𝒓𝒐</m:t>
                    </m:r>
                    <m:r>
                      <a:rPr lang="es-ES" sz="2400" b="1">
                        <a:latin typeface="Cambria Math" panose="02040503050406030204" pitchFamily="18" charset="0"/>
                      </a:rPr>
                      <m:t>=</m:t>
                    </m:r>
                    <m:f>
                      <m:fPr>
                        <m:ctrlPr>
                          <a:rPr lang="es-NI" sz="2400" b="1" i="1">
                            <a:latin typeface="Cambria Math" panose="02040503050406030204" pitchFamily="18" charset="0"/>
                          </a:rPr>
                        </m:ctrlPr>
                      </m:fPr>
                      <m:num>
                        <m:r>
                          <a:rPr lang="es-ES" sz="2400" b="1" i="1">
                            <a:latin typeface="Cambria Math" panose="02040503050406030204" pitchFamily="18" charset="0"/>
                          </a:rPr>
                          <m:t>$ </m:t>
                        </m:r>
                        <m:r>
                          <a:rPr lang="es-ES" sz="2400" b="1" i="1">
                            <a:latin typeface="Cambria Math" panose="02040503050406030204" pitchFamily="18" charset="0"/>
                          </a:rPr>
                          <m:t>𝟓𝟎𝟑</m:t>
                        </m:r>
                        <m:r>
                          <a:rPr lang="es-ES" sz="2400" b="1" i="1">
                            <a:latin typeface="Cambria Math" panose="02040503050406030204" pitchFamily="18" charset="0"/>
                          </a:rPr>
                          <m:t>, </m:t>
                        </m:r>
                        <m:r>
                          <a:rPr lang="es-ES" sz="2400" b="1" i="1">
                            <a:latin typeface="Cambria Math" panose="02040503050406030204" pitchFamily="18" charset="0"/>
                          </a:rPr>
                          <m:t>𝟎𝟎𝟎</m:t>
                        </m:r>
                      </m:num>
                      <m:den>
                        <m:r>
                          <a:rPr lang="es-ES" sz="2400" b="1" i="1">
                            <a:latin typeface="Cambria Math" panose="02040503050406030204" pitchFamily="18" charset="0"/>
                          </a:rPr>
                          <m:t>$</m:t>
                        </m:r>
                        <m:r>
                          <a:rPr lang="es-ES" sz="2400" b="1" i="1">
                            <a:latin typeface="Cambria Math" panose="02040503050406030204" pitchFamily="18" charset="0"/>
                          </a:rPr>
                          <m:t>𝟑</m:t>
                        </m:r>
                        <m:r>
                          <a:rPr lang="es-ES" sz="2400" b="1" i="1">
                            <a:latin typeface="Cambria Math" panose="02040503050406030204" pitchFamily="18" charset="0"/>
                          </a:rPr>
                          <m:t>,</m:t>
                        </m:r>
                        <m:r>
                          <a:rPr lang="es-ES" sz="2400" b="1" i="1">
                            <a:latin typeface="Cambria Math" panose="02040503050406030204" pitchFamily="18" charset="0"/>
                          </a:rPr>
                          <m:t>𝟎𝟕𝟒</m:t>
                        </m:r>
                        <m:r>
                          <a:rPr lang="es-ES" sz="2400" b="1" i="1">
                            <a:latin typeface="Cambria Math" panose="02040503050406030204" pitchFamily="18" charset="0"/>
                          </a:rPr>
                          <m:t>,</m:t>
                        </m:r>
                        <m:r>
                          <a:rPr lang="es-ES" sz="2400" b="1" i="1">
                            <a:latin typeface="Cambria Math" panose="02040503050406030204" pitchFamily="18" charset="0"/>
                          </a:rPr>
                          <m:t>𝟎𝟎𝟎</m:t>
                        </m:r>
                        <m:r>
                          <a:rPr lang="es-ES" sz="2400" b="1" i="1">
                            <a:latin typeface="Cambria Math" panose="02040503050406030204" pitchFamily="18" charset="0"/>
                          </a:rPr>
                          <m:t>/</m:t>
                        </m:r>
                        <m:r>
                          <a:rPr lang="es-ES" sz="2400" b="1" i="1">
                            <a:latin typeface="Cambria Math" panose="02040503050406030204" pitchFamily="18" charset="0"/>
                          </a:rPr>
                          <m:t>𝟑𝟔𝟎</m:t>
                        </m:r>
                      </m:den>
                    </m:f>
                  </m:oMath>
                </a14:m>
                <a:r>
                  <a:rPr lang="es-ES" sz="2400" b="1" dirty="0"/>
                  <a:t> = 58.9 días</a:t>
                </a:r>
                <a:endParaRPr lang="es-NI" sz="2400" dirty="0"/>
              </a:p>
              <a:p>
                <a:endParaRPr lang="es-NI" sz="2400" dirty="0"/>
              </a:p>
              <a:p>
                <a:pPr algn="just"/>
                <a:endParaRPr lang="es-NI" sz="2800" dirty="0">
                  <a:solidFill>
                    <a:srgbClr val="7030A0"/>
                  </a:solidFill>
                </a:endParaRPr>
              </a:p>
              <a:p>
                <a:pPr algn="just">
                  <a:spcAft>
                    <a:spcPts val="1000"/>
                  </a:spcAft>
                </a:pPr>
                <a:endParaRPr lang="es-ES" sz="2000" dirty="0">
                  <a:effectLst/>
                  <a:ea typeface="Times New Roman" panose="02020603050405020304" pitchFamily="18" charset="0"/>
                  <a:cs typeface="Times New Roman" panose="02020603050405020304" pitchFamily="18" charset="0"/>
                </a:endParaRPr>
              </a:p>
            </p:txBody>
          </p:sp>
        </mc:Choice>
        <mc:Fallback>
          <p:sp>
            <p:nvSpPr>
              <p:cNvPr id="10" name="Rectángulo 9"/>
              <p:cNvSpPr>
                <a:spLocks noRot="1" noChangeAspect="1" noMove="1" noResize="1" noEditPoints="1" noAdjustHandles="1" noChangeArrowheads="1" noChangeShapeType="1" noTextEdit="1"/>
              </p:cNvSpPr>
              <p:nvPr/>
            </p:nvSpPr>
            <p:spPr>
              <a:xfrm>
                <a:off x="255078" y="958981"/>
                <a:ext cx="11789210" cy="6646884"/>
              </a:xfrm>
              <a:prstGeom prst="rect">
                <a:avLst/>
              </a:prstGeom>
              <a:blipFill>
                <a:blip r:embed="rId3"/>
                <a:stretch>
                  <a:fillRect l="-827" t="-733" r="-52"/>
                </a:stretch>
              </a:blipFill>
            </p:spPr>
            <p:txBody>
              <a:bodyPr/>
              <a:lstStyle/>
              <a:p>
                <a:r>
                  <a:rPr lang="es-NI">
                    <a:noFill/>
                  </a:rPr>
                  <a:t> </a:t>
                </a:r>
              </a:p>
            </p:txBody>
          </p:sp>
        </mc:Fallback>
      </mc:AlternateContent>
    </p:spTree>
    <p:extLst>
      <p:ext uri="{BB962C8B-B14F-4D97-AF65-F5344CB8AC3E}">
        <p14:creationId xmlns:p14="http://schemas.microsoft.com/office/powerpoint/2010/main" val="2032460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3413760" cy="6858000"/>
            <a:chOff x="0" y="0"/>
            <a:chExt cx="5120640" cy="10287000"/>
          </a:xfrm>
        </p:grpSpPr>
        <p:sp>
          <p:nvSpPr>
            <p:cNvPr id="3" name="object 3"/>
            <p:cNvSpPr/>
            <p:nvPr/>
          </p:nvSpPr>
          <p:spPr>
            <a:xfrm>
              <a:off x="0" y="0"/>
              <a:ext cx="5120640" cy="10287000"/>
            </a:xfrm>
            <a:custGeom>
              <a:avLst/>
              <a:gdLst/>
              <a:ahLst/>
              <a:cxnLst/>
              <a:rect l="l" t="t" r="r" b="b"/>
              <a:pathLst>
                <a:path w="5120640" h="10287000">
                  <a:moveTo>
                    <a:pt x="0" y="0"/>
                  </a:moveTo>
                  <a:lnTo>
                    <a:pt x="5120410" y="0"/>
                  </a:lnTo>
                  <a:lnTo>
                    <a:pt x="5120410" y="10286999"/>
                  </a:lnTo>
                  <a:lnTo>
                    <a:pt x="0" y="10286999"/>
                  </a:lnTo>
                  <a:lnTo>
                    <a:pt x="0" y="0"/>
                  </a:lnTo>
                  <a:close/>
                </a:path>
              </a:pathLst>
            </a:custGeom>
            <a:solidFill>
              <a:srgbClr val="0A1D60"/>
            </a:solidFill>
          </p:spPr>
          <p:txBody>
            <a:bodyPr wrap="square" lIns="0" tIns="0" rIns="0" bIns="0" rtlCol="0"/>
            <a:lstStyle/>
            <a:p>
              <a:endParaRPr sz="1200"/>
            </a:p>
          </p:txBody>
        </p:sp>
        <p:sp>
          <p:nvSpPr>
            <p:cNvPr id="4" name="object 4"/>
            <p:cNvSpPr/>
            <p:nvPr/>
          </p:nvSpPr>
          <p:spPr>
            <a:xfrm>
              <a:off x="1028700" y="9195180"/>
              <a:ext cx="950594" cy="126364"/>
            </a:xfrm>
            <a:custGeom>
              <a:avLst/>
              <a:gdLst/>
              <a:ahLst/>
              <a:cxnLst/>
              <a:rect l="l" t="t" r="r" b="b"/>
              <a:pathLst>
                <a:path w="950594" h="126365">
                  <a:moveTo>
                    <a:pt x="950023" y="63119"/>
                  </a:moveTo>
                  <a:lnTo>
                    <a:pt x="856449" y="0"/>
                  </a:lnTo>
                  <a:lnTo>
                    <a:pt x="856449" y="53606"/>
                  </a:lnTo>
                  <a:lnTo>
                    <a:pt x="0" y="53606"/>
                  </a:lnTo>
                  <a:lnTo>
                    <a:pt x="0" y="72644"/>
                  </a:lnTo>
                  <a:lnTo>
                    <a:pt x="856449" y="72644"/>
                  </a:lnTo>
                  <a:lnTo>
                    <a:pt x="856449" y="126250"/>
                  </a:lnTo>
                  <a:lnTo>
                    <a:pt x="950023" y="63119"/>
                  </a:lnTo>
                  <a:close/>
                </a:path>
              </a:pathLst>
            </a:custGeom>
            <a:solidFill>
              <a:srgbClr val="FFFFFF"/>
            </a:solidFill>
          </p:spPr>
          <p:txBody>
            <a:bodyPr wrap="square" lIns="0" tIns="0" rIns="0" bIns="0" rtlCol="0"/>
            <a:lstStyle/>
            <a:p>
              <a:endParaRPr sz="1200"/>
            </a:p>
          </p:txBody>
        </p:sp>
      </p:grpSp>
      <p:pic>
        <p:nvPicPr>
          <p:cNvPr id="5" name="object 5"/>
          <p:cNvPicPr/>
          <p:nvPr/>
        </p:nvPicPr>
        <p:blipFill>
          <a:blip r:embed="rId2" cstate="print"/>
          <a:stretch>
            <a:fillRect/>
          </a:stretch>
        </p:blipFill>
        <p:spPr>
          <a:xfrm>
            <a:off x="10156874" y="5399529"/>
            <a:ext cx="1820531" cy="1264814"/>
          </a:xfrm>
          <a:prstGeom prst="rect">
            <a:avLst/>
          </a:prstGeom>
        </p:spPr>
      </p:pic>
      <p:sp>
        <p:nvSpPr>
          <p:cNvPr id="6" name="object 6"/>
          <p:cNvSpPr/>
          <p:nvPr/>
        </p:nvSpPr>
        <p:spPr>
          <a:xfrm>
            <a:off x="3990941" y="745558"/>
            <a:ext cx="673100" cy="590550"/>
          </a:xfrm>
          <a:custGeom>
            <a:avLst/>
            <a:gdLst/>
            <a:ahLst/>
            <a:cxnLst/>
            <a:rect l="l" t="t" r="r" b="b"/>
            <a:pathLst>
              <a:path w="1009650" h="885825">
                <a:moveTo>
                  <a:pt x="1009650" y="439712"/>
                </a:moveTo>
                <a:lnTo>
                  <a:pt x="1007554" y="435508"/>
                </a:lnTo>
                <a:lnTo>
                  <a:pt x="1003719" y="433057"/>
                </a:lnTo>
                <a:lnTo>
                  <a:pt x="995692" y="427240"/>
                </a:lnTo>
                <a:lnTo>
                  <a:pt x="995692" y="444258"/>
                </a:lnTo>
                <a:lnTo>
                  <a:pt x="402386" y="871715"/>
                </a:lnTo>
                <a:lnTo>
                  <a:pt x="402488" y="746366"/>
                </a:lnTo>
                <a:lnTo>
                  <a:pt x="807224" y="454761"/>
                </a:lnTo>
                <a:lnTo>
                  <a:pt x="810717" y="451967"/>
                </a:lnTo>
                <a:lnTo>
                  <a:pt x="813168" y="447763"/>
                </a:lnTo>
                <a:lnTo>
                  <a:pt x="813168" y="439013"/>
                </a:lnTo>
                <a:lnTo>
                  <a:pt x="811072" y="434809"/>
                </a:lnTo>
                <a:lnTo>
                  <a:pt x="807224" y="432358"/>
                </a:lnTo>
                <a:lnTo>
                  <a:pt x="799198" y="426542"/>
                </a:lnTo>
                <a:lnTo>
                  <a:pt x="799198" y="443560"/>
                </a:lnTo>
                <a:lnTo>
                  <a:pt x="402501" y="729373"/>
                </a:lnTo>
                <a:lnTo>
                  <a:pt x="402602" y="594093"/>
                </a:lnTo>
                <a:lnTo>
                  <a:pt x="611441" y="443560"/>
                </a:lnTo>
                <a:lnTo>
                  <a:pt x="402856" y="292442"/>
                </a:lnTo>
                <a:lnTo>
                  <a:pt x="402958" y="156514"/>
                </a:lnTo>
                <a:lnTo>
                  <a:pt x="799198" y="443560"/>
                </a:lnTo>
                <a:lnTo>
                  <a:pt x="799198" y="426542"/>
                </a:lnTo>
                <a:lnTo>
                  <a:pt x="402983" y="139344"/>
                </a:lnTo>
                <a:lnTo>
                  <a:pt x="403085" y="14706"/>
                </a:lnTo>
                <a:lnTo>
                  <a:pt x="995692" y="444258"/>
                </a:lnTo>
                <a:lnTo>
                  <a:pt x="995692" y="427240"/>
                </a:lnTo>
                <a:lnTo>
                  <a:pt x="426910" y="14706"/>
                </a:lnTo>
                <a:lnTo>
                  <a:pt x="409028" y="1752"/>
                </a:lnTo>
                <a:lnTo>
                  <a:pt x="405879" y="698"/>
                </a:lnTo>
                <a:lnTo>
                  <a:pt x="401002" y="698"/>
                </a:lnTo>
                <a:lnTo>
                  <a:pt x="389026" y="129235"/>
                </a:lnTo>
                <a:lnTo>
                  <a:pt x="389013" y="146418"/>
                </a:lnTo>
                <a:lnTo>
                  <a:pt x="388899" y="282346"/>
                </a:lnTo>
                <a:lnTo>
                  <a:pt x="388645" y="282168"/>
                </a:lnTo>
                <a:lnTo>
                  <a:pt x="388645" y="604164"/>
                </a:lnTo>
                <a:lnTo>
                  <a:pt x="388531" y="739432"/>
                </a:lnTo>
                <a:lnTo>
                  <a:pt x="205905" y="871016"/>
                </a:lnTo>
                <a:lnTo>
                  <a:pt x="205955" y="735850"/>
                </a:lnTo>
                <a:lnTo>
                  <a:pt x="388645" y="604164"/>
                </a:lnTo>
                <a:lnTo>
                  <a:pt x="388645" y="282168"/>
                </a:lnTo>
                <a:lnTo>
                  <a:pt x="206197" y="149961"/>
                </a:lnTo>
                <a:lnTo>
                  <a:pt x="206260" y="14008"/>
                </a:lnTo>
                <a:lnTo>
                  <a:pt x="389013" y="146418"/>
                </a:lnTo>
                <a:lnTo>
                  <a:pt x="389013" y="129235"/>
                </a:lnTo>
                <a:lnTo>
                  <a:pt x="230085" y="14008"/>
                </a:lnTo>
                <a:lnTo>
                  <a:pt x="212191" y="1054"/>
                </a:lnTo>
                <a:lnTo>
                  <a:pt x="209397" y="0"/>
                </a:lnTo>
                <a:lnTo>
                  <a:pt x="204165" y="0"/>
                </a:lnTo>
                <a:lnTo>
                  <a:pt x="192227" y="139839"/>
                </a:lnTo>
                <a:lnTo>
                  <a:pt x="698" y="1054"/>
                </a:lnTo>
                <a:lnTo>
                  <a:pt x="0" y="884313"/>
                </a:lnTo>
                <a:lnTo>
                  <a:pt x="191998" y="745921"/>
                </a:lnTo>
                <a:lnTo>
                  <a:pt x="191947" y="876261"/>
                </a:lnTo>
                <a:lnTo>
                  <a:pt x="194741" y="881164"/>
                </a:lnTo>
                <a:lnTo>
                  <a:pt x="201714" y="884669"/>
                </a:lnTo>
                <a:lnTo>
                  <a:pt x="203809" y="885024"/>
                </a:lnTo>
                <a:lnTo>
                  <a:pt x="208699" y="885024"/>
                </a:lnTo>
                <a:lnTo>
                  <a:pt x="211493" y="883970"/>
                </a:lnTo>
                <a:lnTo>
                  <a:pt x="229476" y="871016"/>
                </a:lnTo>
                <a:lnTo>
                  <a:pt x="388518" y="756424"/>
                </a:lnTo>
                <a:lnTo>
                  <a:pt x="388429" y="876973"/>
                </a:lnTo>
                <a:lnTo>
                  <a:pt x="391223" y="881862"/>
                </a:lnTo>
                <a:lnTo>
                  <a:pt x="398208" y="885367"/>
                </a:lnTo>
                <a:lnTo>
                  <a:pt x="400304" y="885723"/>
                </a:lnTo>
                <a:lnTo>
                  <a:pt x="405180" y="885723"/>
                </a:lnTo>
                <a:lnTo>
                  <a:pt x="1003719" y="455460"/>
                </a:lnTo>
                <a:lnTo>
                  <a:pt x="1009650" y="448462"/>
                </a:lnTo>
                <a:lnTo>
                  <a:pt x="1009650" y="439712"/>
                </a:lnTo>
                <a:close/>
              </a:path>
            </a:pathLst>
          </a:custGeom>
          <a:solidFill>
            <a:srgbClr val="FBCD4E"/>
          </a:solidFill>
        </p:spPr>
        <p:txBody>
          <a:bodyPr wrap="square" lIns="0" tIns="0" rIns="0" bIns="0" rtlCol="0"/>
          <a:lstStyle/>
          <a:p>
            <a:endParaRPr sz="1200"/>
          </a:p>
        </p:txBody>
      </p:sp>
      <p:sp>
        <p:nvSpPr>
          <p:cNvPr id="7" name="object 7"/>
          <p:cNvSpPr/>
          <p:nvPr/>
        </p:nvSpPr>
        <p:spPr>
          <a:xfrm>
            <a:off x="3990941" y="2442154"/>
            <a:ext cx="673100" cy="590550"/>
          </a:xfrm>
          <a:custGeom>
            <a:avLst/>
            <a:gdLst/>
            <a:ahLst/>
            <a:cxnLst/>
            <a:rect l="l" t="t" r="r" b="b"/>
            <a:pathLst>
              <a:path w="1009650" h="885825">
                <a:moveTo>
                  <a:pt x="1009650" y="439699"/>
                </a:moveTo>
                <a:lnTo>
                  <a:pt x="1007554" y="435508"/>
                </a:lnTo>
                <a:lnTo>
                  <a:pt x="1003719" y="433057"/>
                </a:lnTo>
                <a:lnTo>
                  <a:pt x="995692" y="427240"/>
                </a:lnTo>
                <a:lnTo>
                  <a:pt x="995692" y="444258"/>
                </a:lnTo>
                <a:lnTo>
                  <a:pt x="402386" y="871715"/>
                </a:lnTo>
                <a:lnTo>
                  <a:pt x="402488" y="746366"/>
                </a:lnTo>
                <a:lnTo>
                  <a:pt x="807224" y="454761"/>
                </a:lnTo>
                <a:lnTo>
                  <a:pt x="810717" y="451954"/>
                </a:lnTo>
                <a:lnTo>
                  <a:pt x="813168" y="447751"/>
                </a:lnTo>
                <a:lnTo>
                  <a:pt x="813168" y="439000"/>
                </a:lnTo>
                <a:lnTo>
                  <a:pt x="811072" y="434809"/>
                </a:lnTo>
                <a:lnTo>
                  <a:pt x="807224" y="432358"/>
                </a:lnTo>
                <a:lnTo>
                  <a:pt x="799198" y="426542"/>
                </a:lnTo>
                <a:lnTo>
                  <a:pt x="799198" y="443560"/>
                </a:lnTo>
                <a:lnTo>
                  <a:pt x="402501" y="729373"/>
                </a:lnTo>
                <a:lnTo>
                  <a:pt x="402602" y="594093"/>
                </a:lnTo>
                <a:lnTo>
                  <a:pt x="611441" y="443560"/>
                </a:lnTo>
                <a:lnTo>
                  <a:pt x="402856" y="292442"/>
                </a:lnTo>
                <a:lnTo>
                  <a:pt x="402958" y="156514"/>
                </a:lnTo>
                <a:lnTo>
                  <a:pt x="799198" y="443560"/>
                </a:lnTo>
                <a:lnTo>
                  <a:pt x="799198" y="426542"/>
                </a:lnTo>
                <a:lnTo>
                  <a:pt x="402983" y="139331"/>
                </a:lnTo>
                <a:lnTo>
                  <a:pt x="403085" y="14706"/>
                </a:lnTo>
                <a:lnTo>
                  <a:pt x="995692" y="444258"/>
                </a:lnTo>
                <a:lnTo>
                  <a:pt x="995692" y="427240"/>
                </a:lnTo>
                <a:lnTo>
                  <a:pt x="426910" y="14706"/>
                </a:lnTo>
                <a:lnTo>
                  <a:pt x="409028" y="1752"/>
                </a:lnTo>
                <a:lnTo>
                  <a:pt x="405879" y="698"/>
                </a:lnTo>
                <a:lnTo>
                  <a:pt x="401002" y="698"/>
                </a:lnTo>
                <a:lnTo>
                  <a:pt x="389026" y="129222"/>
                </a:lnTo>
                <a:lnTo>
                  <a:pt x="389013" y="146405"/>
                </a:lnTo>
                <a:lnTo>
                  <a:pt x="388899" y="282346"/>
                </a:lnTo>
                <a:lnTo>
                  <a:pt x="388645" y="282168"/>
                </a:lnTo>
                <a:lnTo>
                  <a:pt x="388645" y="604164"/>
                </a:lnTo>
                <a:lnTo>
                  <a:pt x="388531" y="739432"/>
                </a:lnTo>
                <a:lnTo>
                  <a:pt x="205905" y="871016"/>
                </a:lnTo>
                <a:lnTo>
                  <a:pt x="205955" y="735850"/>
                </a:lnTo>
                <a:lnTo>
                  <a:pt x="388645" y="604164"/>
                </a:lnTo>
                <a:lnTo>
                  <a:pt x="388645" y="282168"/>
                </a:lnTo>
                <a:lnTo>
                  <a:pt x="206197" y="149961"/>
                </a:lnTo>
                <a:lnTo>
                  <a:pt x="206260" y="13995"/>
                </a:lnTo>
                <a:lnTo>
                  <a:pt x="389013" y="146405"/>
                </a:lnTo>
                <a:lnTo>
                  <a:pt x="389013" y="129222"/>
                </a:lnTo>
                <a:lnTo>
                  <a:pt x="230085" y="13995"/>
                </a:lnTo>
                <a:lnTo>
                  <a:pt x="212191" y="1054"/>
                </a:lnTo>
                <a:lnTo>
                  <a:pt x="209397" y="0"/>
                </a:lnTo>
                <a:lnTo>
                  <a:pt x="204165" y="0"/>
                </a:lnTo>
                <a:lnTo>
                  <a:pt x="192227" y="139839"/>
                </a:lnTo>
                <a:lnTo>
                  <a:pt x="698" y="1054"/>
                </a:lnTo>
                <a:lnTo>
                  <a:pt x="0" y="884313"/>
                </a:lnTo>
                <a:lnTo>
                  <a:pt x="191998" y="745921"/>
                </a:lnTo>
                <a:lnTo>
                  <a:pt x="191947" y="876261"/>
                </a:lnTo>
                <a:lnTo>
                  <a:pt x="194741" y="881164"/>
                </a:lnTo>
                <a:lnTo>
                  <a:pt x="201714" y="884669"/>
                </a:lnTo>
                <a:lnTo>
                  <a:pt x="203809" y="885012"/>
                </a:lnTo>
                <a:lnTo>
                  <a:pt x="208699" y="885012"/>
                </a:lnTo>
                <a:lnTo>
                  <a:pt x="211493" y="883958"/>
                </a:lnTo>
                <a:lnTo>
                  <a:pt x="229476" y="871016"/>
                </a:lnTo>
                <a:lnTo>
                  <a:pt x="388518" y="756424"/>
                </a:lnTo>
                <a:lnTo>
                  <a:pt x="388429" y="876960"/>
                </a:lnTo>
                <a:lnTo>
                  <a:pt x="391223" y="881862"/>
                </a:lnTo>
                <a:lnTo>
                  <a:pt x="398208" y="885367"/>
                </a:lnTo>
                <a:lnTo>
                  <a:pt x="400304" y="885710"/>
                </a:lnTo>
                <a:lnTo>
                  <a:pt x="405180" y="885710"/>
                </a:lnTo>
                <a:lnTo>
                  <a:pt x="1003719" y="455460"/>
                </a:lnTo>
                <a:lnTo>
                  <a:pt x="1009650" y="448462"/>
                </a:lnTo>
                <a:lnTo>
                  <a:pt x="1009650" y="439699"/>
                </a:lnTo>
                <a:close/>
              </a:path>
            </a:pathLst>
          </a:custGeom>
          <a:solidFill>
            <a:srgbClr val="002060"/>
          </a:solidFill>
        </p:spPr>
        <p:txBody>
          <a:bodyPr wrap="square" lIns="0" tIns="0" rIns="0" bIns="0" rtlCol="0"/>
          <a:lstStyle/>
          <a:p>
            <a:endParaRPr sz="1200"/>
          </a:p>
        </p:txBody>
      </p:sp>
      <p:sp>
        <p:nvSpPr>
          <p:cNvPr id="8" name="object 8"/>
          <p:cNvSpPr/>
          <p:nvPr/>
        </p:nvSpPr>
        <p:spPr>
          <a:xfrm>
            <a:off x="3990941" y="4665726"/>
            <a:ext cx="673100" cy="590550"/>
          </a:xfrm>
          <a:custGeom>
            <a:avLst/>
            <a:gdLst/>
            <a:ahLst/>
            <a:cxnLst/>
            <a:rect l="l" t="t" r="r" b="b"/>
            <a:pathLst>
              <a:path w="1009650" h="885825">
                <a:moveTo>
                  <a:pt x="1009650" y="439712"/>
                </a:moveTo>
                <a:lnTo>
                  <a:pt x="1007554" y="435508"/>
                </a:lnTo>
                <a:lnTo>
                  <a:pt x="1003719" y="433057"/>
                </a:lnTo>
                <a:lnTo>
                  <a:pt x="995692" y="427240"/>
                </a:lnTo>
                <a:lnTo>
                  <a:pt x="995692" y="444258"/>
                </a:lnTo>
                <a:lnTo>
                  <a:pt x="402386" y="871715"/>
                </a:lnTo>
                <a:lnTo>
                  <a:pt x="402488" y="746366"/>
                </a:lnTo>
                <a:lnTo>
                  <a:pt x="807224" y="454761"/>
                </a:lnTo>
                <a:lnTo>
                  <a:pt x="810717" y="451967"/>
                </a:lnTo>
                <a:lnTo>
                  <a:pt x="813168" y="447763"/>
                </a:lnTo>
                <a:lnTo>
                  <a:pt x="813168" y="439013"/>
                </a:lnTo>
                <a:lnTo>
                  <a:pt x="811072" y="434809"/>
                </a:lnTo>
                <a:lnTo>
                  <a:pt x="807224" y="432358"/>
                </a:lnTo>
                <a:lnTo>
                  <a:pt x="799198" y="426542"/>
                </a:lnTo>
                <a:lnTo>
                  <a:pt x="799198" y="443560"/>
                </a:lnTo>
                <a:lnTo>
                  <a:pt x="402501" y="729373"/>
                </a:lnTo>
                <a:lnTo>
                  <a:pt x="402602" y="594106"/>
                </a:lnTo>
                <a:lnTo>
                  <a:pt x="611441" y="443560"/>
                </a:lnTo>
                <a:lnTo>
                  <a:pt x="402856" y="292442"/>
                </a:lnTo>
                <a:lnTo>
                  <a:pt x="402958" y="156514"/>
                </a:lnTo>
                <a:lnTo>
                  <a:pt x="799198" y="443560"/>
                </a:lnTo>
                <a:lnTo>
                  <a:pt x="799198" y="426542"/>
                </a:lnTo>
                <a:lnTo>
                  <a:pt x="402983" y="139344"/>
                </a:lnTo>
                <a:lnTo>
                  <a:pt x="403085" y="14706"/>
                </a:lnTo>
                <a:lnTo>
                  <a:pt x="995692" y="444258"/>
                </a:lnTo>
                <a:lnTo>
                  <a:pt x="995692" y="427240"/>
                </a:lnTo>
                <a:lnTo>
                  <a:pt x="426910" y="14706"/>
                </a:lnTo>
                <a:lnTo>
                  <a:pt x="409028" y="1752"/>
                </a:lnTo>
                <a:lnTo>
                  <a:pt x="405879" y="711"/>
                </a:lnTo>
                <a:lnTo>
                  <a:pt x="401002" y="711"/>
                </a:lnTo>
                <a:lnTo>
                  <a:pt x="389026" y="129235"/>
                </a:lnTo>
                <a:lnTo>
                  <a:pt x="389013" y="146418"/>
                </a:lnTo>
                <a:lnTo>
                  <a:pt x="388899" y="282346"/>
                </a:lnTo>
                <a:lnTo>
                  <a:pt x="388645" y="282168"/>
                </a:lnTo>
                <a:lnTo>
                  <a:pt x="388645" y="604177"/>
                </a:lnTo>
                <a:lnTo>
                  <a:pt x="388531" y="739432"/>
                </a:lnTo>
                <a:lnTo>
                  <a:pt x="205905" y="871016"/>
                </a:lnTo>
                <a:lnTo>
                  <a:pt x="205955" y="735863"/>
                </a:lnTo>
                <a:lnTo>
                  <a:pt x="388645" y="604177"/>
                </a:lnTo>
                <a:lnTo>
                  <a:pt x="388645" y="282168"/>
                </a:lnTo>
                <a:lnTo>
                  <a:pt x="206197" y="149961"/>
                </a:lnTo>
                <a:lnTo>
                  <a:pt x="206260" y="14008"/>
                </a:lnTo>
                <a:lnTo>
                  <a:pt x="389013" y="146418"/>
                </a:lnTo>
                <a:lnTo>
                  <a:pt x="389013" y="129235"/>
                </a:lnTo>
                <a:lnTo>
                  <a:pt x="230085" y="14008"/>
                </a:lnTo>
                <a:lnTo>
                  <a:pt x="212191" y="1054"/>
                </a:lnTo>
                <a:lnTo>
                  <a:pt x="209397" y="0"/>
                </a:lnTo>
                <a:lnTo>
                  <a:pt x="204165" y="0"/>
                </a:lnTo>
                <a:lnTo>
                  <a:pt x="192227" y="139839"/>
                </a:lnTo>
                <a:lnTo>
                  <a:pt x="698" y="1054"/>
                </a:lnTo>
                <a:lnTo>
                  <a:pt x="0" y="884326"/>
                </a:lnTo>
                <a:lnTo>
                  <a:pt x="191998" y="745921"/>
                </a:lnTo>
                <a:lnTo>
                  <a:pt x="191947" y="876274"/>
                </a:lnTo>
                <a:lnTo>
                  <a:pt x="194741" y="881176"/>
                </a:lnTo>
                <a:lnTo>
                  <a:pt x="201714" y="884669"/>
                </a:lnTo>
                <a:lnTo>
                  <a:pt x="203809" y="885024"/>
                </a:lnTo>
                <a:lnTo>
                  <a:pt x="208699" y="885024"/>
                </a:lnTo>
                <a:lnTo>
                  <a:pt x="211493" y="883970"/>
                </a:lnTo>
                <a:lnTo>
                  <a:pt x="229476" y="871016"/>
                </a:lnTo>
                <a:lnTo>
                  <a:pt x="388518" y="756424"/>
                </a:lnTo>
                <a:lnTo>
                  <a:pt x="388429" y="876973"/>
                </a:lnTo>
                <a:lnTo>
                  <a:pt x="391223" y="881875"/>
                </a:lnTo>
                <a:lnTo>
                  <a:pt x="398208" y="885367"/>
                </a:lnTo>
                <a:lnTo>
                  <a:pt x="400304" y="885723"/>
                </a:lnTo>
                <a:lnTo>
                  <a:pt x="405180" y="885723"/>
                </a:lnTo>
                <a:lnTo>
                  <a:pt x="1003719" y="455472"/>
                </a:lnTo>
                <a:lnTo>
                  <a:pt x="1009650" y="448462"/>
                </a:lnTo>
                <a:lnTo>
                  <a:pt x="1009650" y="439712"/>
                </a:lnTo>
                <a:close/>
              </a:path>
            </a:pathLst>
          </a:custGeom>
          <a:solidFill>
            <a:srgbClr val="FBCD4E"/>
          </a:solidFill>
        </p:spPr>
        <p:txBody>
          <a:bodyPr wrap="square" lIns="0" tIns="0" rIns="0" bIns="0" rtlCol="0"/>
          <a:lstStyle/>
          <a:p>
            <a:endParaRPr sz="1200"/>
          </a:p>
        </p:txBody>
      </p:sp>
      <p:pic>
        <p:nvPicPr>
          <p:cNvPr id="9" name="object 9"/>
          <p:cNvPicPr/>
          <p:nvPr/>
        </p:nvPicPr>
        <p:blipFill>
          <a:blip r:embed="rId3" cstate="print"/>
          <a:stretch>
            <a:fillRect/>
          </a:stretch>
        </p:blipFill>
        <p:spPr>
          <a:xfrm>
            <a:off x="1" y="4470434"/>
            <a:ext cx="3581399" cy="2387565"/>
          </a:xfrm>
          <a:prstGeom prst="rect">
            <a:avLst/>
          </a:prstGeom>
        </p:spPr>
      </p:pic>
      <p:sp>
        <p:nvSpPr>
          <p:cNvPr id="10" name="object 10"/>
          <p:cNvSpPr txBox="1">
            <a:spLocks noGrp="1"/>
          </p:cNvSpPr>
          <p:nvPr>
            <p:ph type="title"/>
          </p:nvPr>
        </p:nvSpPr>
        <p:spPr>
          <a:xfrm>
            <a:off x="596016" y="1040833"/>
            <a:ext cx="2221653" cy="875667"/>
          </a:xfrm>
          <a:prstGeom prst="rect">
            <a:avLst/>
          </a:prstGeom>
        </p:spPr>
        <p:txBody>
          <a:bodyPr vert="horz" wrap="square" lIns="0" tIns="8043" rIns="0" bIns="0" rtlCol="0" anchor="ctr">
            <a:spAutoFit/>
          </a:bodyPr>
          <a:lstStyle/>
          <a:p>
            <a:pPr marL="250203" marR="3387" indent="-242159">
              <a:lnSpc>
                <a:spcPct val="108400"/>
              </a:lnSpc>
              <a:spcBef>
                <a:spcPts val="63"/>
              </a:spcBef>
            </a:pPr>
            <a:r>
              <a:rPr sz="2733" spc="-67" dirty="0">
                <a:solidFill>
                  <a:srgbClr val="FFFFFF"/>
                </a:solidFill>
                <a:latin typeface="Verdana"/>
                <a:cs typeface="Verdana"/>
              </a:rPr>
              <a:t>O</a:t>
            </a:r>
            <a:r>
              <a:rPr sz="2733" spc="133" dirty="0">
                <a:solidFill>
                  <a:srgbClr val="FFFFFF"/>
                </a:solidFill>
                <a:latin typeface="Verdana"/>
                <a:cs typeface="Verdana"/>
              </a:rPr>
              <a:t>b</a:t>
            </a:r>
            <a:r>
              <a:rPr sz="2733" spc="-143" dirty="0">
                <a:solidFill>
                  <a:srgbClr val="FFFFFF"/>
                </a:solidFill>
                <a:latin typeface="Verdana"/>
                <a:cs typeface="Verdana"/>
              </a:rPr>
              <a:t>j</a:t>
            </a:r>
            <a:r>
              <a:rPr sz="2733" spc="27" dirty="0">
                <a:solidFill>
                  <a:srgbClr val="FFFFFF"/>
                </a:solidFill>
                <a:latin typeface="Verdana"/>
                <a:cs typeface="Verdana"/>
              </a:rPr>
              <a:t>e</a:t>
            </a:r>
            <a:r>
              <a:rPr sz="2733" spc="-20" dirty="0">
                <a:solidFill>
                  <a:srgbClr val="FFFFFF"/>
                </a:solidFill>
                <a:latin typeface="Verdana"/>
                <a:cs typeface="Verdana"/>
              </a:rPr>
              <a:t>t</a:t>
            </a:r>
            <a:r>
              <a:rPr sz="2733" spc="50" dirty="0">
                <a:solidFill>
                  <a:srgbClr val="FFFFFF"/>
                </a:solidFill>
                <a:latin typeface="Verdana"/>
                <a:cs typeface="Verdana"/>
              </a:rPr>
              <a:t>i</a:t>
            </a:r>
            <a:r>
              <a:rPr sz="2733" spc="20" dirty="0">
                <a:solidFill>
                  <a:srgbClr val="FFFFFF"/>
                </a:solidFill>
                <a:latin typeface="Verdana"/>
                <a:cs typeface="Verdana"/>
              </a:rPr>
              <a:t>v</a:t>
            </a:r>
            <a:r>
              <a:rPr sz="2733" spc="53" dirty="0">
                <a:solidFill>
                  <a:srgbClr val="FFFFFF"/>
                </a:solidFill>
                <a:latin typeface="Verdana"/>
                <a:cs typeface="Verdana"/>
              </a:rPr>
              <a:t>o</a:t>
            </a:r>
            <a:r>
              <a:rPr sz="2733" spc="100" dirty="0">
                <a:solidFill>
                  <a:srgbClr val="FFFFFF"/>
                </a:solidFill>
                <a:latin typeface="Verdana"/>
                <a:cs typeface="Verdana"/>
              </a:rPr>
              <a:t>s</a:t>
            </a:r>
            <a:r>
              <a:rPr sz="2733" spc="-303" dirty="0">
                <a:solidFill>
                  <a:srgbClr val="FFFFFF"/>
                </a:solidFill>
                <a:latin typeface="Verdana"/>
                <a:cs typeface="Verdana"/>
              </a:rPr>
              <a:t> </a:t>
            </a:r>
            <a:r>
              <a:rPr sz="2733" spc="133" dirty="0">
                <a:solidFill>
                  <a:srgbClr val="FFFFFF"/>
                </a:solidFill>
                <a:latin typeface="Verdana"/>
                <a:cs typeface="Verdana"/>
              </a:rPr>
              <a:t>d</a:t>
            </a:r>
            <a:r>
              <a:rPr sz="2733" spc="80" dirty="0">
                <a:solidFill>
                  <a:srgbClr val="FFFFFF"/>
                </a:solidFill>
                <a:latin typeface="Verdana"/>
                <a:cs typeface="Verdana"/>
              </a:rPr>
              <a:t>e  </a:t>
            </a:r>
            <a:r>
              <a:rPr sz="2733" spc="50" dirty="0">
                <a:solidFill>
                  <a:srgbClr val="FFFFFF"/>
                </a:solidFill>
                <a:latin typeface="Verdana"/>
                <a:cs typeface="Verdana"/>
              </a:rPr>
              <a:t>l</a:t>
            </a:r>
            <a:r>
              <a:rPr sz="2733" spc="277" dirty="0">
                <a:solidFill>
                  <a:srgbClr val="FFFFFF"/>
                </a:solidFill>
                <a:latin typeface="Verdana"/>
                <a:cs typeface="Verdana"/>
              </a:rPr>
              <a:t>a</a:t>
            </a:r>
            <a:r>
              <a:rPr sz="2733" spc="-303" dirty="0">
                <a:solidFill>
                  <a:srgbClr val="FFFFFF"/>
                </a:solidFill>
                <a:latin typeface="Verdana"/>
                <a:cs typeface="Verdana"/>
              </a:rPr>
              <a:t> </a:t>
            </a:r>
            <a:r>
              <a:rPr sz="2733" spc="-73" dirty="0">
                <a:solidFill>
                  <a:srgbClr val="FFFFFF"/>
                </a:solidFill>
                <a:latin typeface="Verdana"/>
                <a:cs typeface="Verdana"/>
              </a:rPr>
              <a:t>U</a:t>
            </a:r>
            <a:r>
              <a:rPr sz="2733" spc="113" dirty="0">
                <a:solidFill>
                  <a:srgbClr val="FFFFFF"/>
                </a:solidFill>
                <a:latin typeface="Verdana"/>
                <a:cs typeface="Verdana"/>
              </a:rPr>
              <a:t>n</a:t>
            </a:r>
            <a:r>
              <a:rPr sz="2733" spc="50" dirty="0">
                <a:solidFill>
                  <a:srgbClr val="FFFFFF"/>
                </a:solidFill>
                <a:latin typeface="Verdana"/>
                <a:cs typeface="Verdana"/>
              </a:rPr>
              <a:t>i</a:t>
            </a:r>
            <a:r>
              <a:rPr sz="2733" spc="133" dirty="0">
                <a:solidFill>
                  <a:srgbClr val="FFFFFF"/>
                </a:solidFill>
                <a:latin typeface="Verdana"/>
                <a:cs typeface="Verdana"/>
              </a:rPr>
              <a:t>d</a:t>
            </a:r>
            <a:r>
              <a:rPr sz="2733" spc="193" dirty="0">
                <a:solidFill>
                  <a:srgbClr val="FFFFFF"/>
                </a:solidFill>
                <a:latin typeface="Verdana"/>
                <a:cs typeface="Verdana"/>
              </a:rPr>
              <a:t>a</a:t>
            </a:r>
            <a:r>
              <a:rPr sz="2733" spc="217" dirty="0">
                <a:solidFill>
                  <a:srgbClr val="FFFFFF"/>
                </a:solidFill>
                <a:latin typeface="Verdana"/>
                <a:cs typeface="Verdana"/>
              </a:rPr>
              <a:t>d</a:t>
            </a:r>
            <a:endParaRPr sz="2733">
              <a:latin typeface="Verdana"/>
              <a:cs typeface="Verdana"/>
            </a:endParaRPr>
          </a:p>
        </p:txBody>
      </p:sp>
      <p:sp>
        <p:nvSpPr>
          <p:cNvPr id="11" name="object 11"/>
          <p:cNvSpPr txBox="1"/>
          <p:nvPr/>
        </p:nvSpPr>
        <p:spPr>
          <a:xfrm>
            <a:off x="4892059" y="731168"/>
            <a:ext cx="6194637" cy="674373"/>
          </a:xfrm>
          <a:prstGeom prst="rect">
            <a:avLst/>
          </a:prstGeom>
        </p:spPr>
        <p:txBody>
          <a:bodyPr vert="horz" wrap="square" lIns="0" tIns="8467" rIns="0" bIns="0" rtlCol="0">
            <a:spAutoFit/>
          </a:bodyPr>
          <a:lstStyle/>
          <a:p>
            <a:pPr marL="8467" marR="3387" algn="just">
              <a:lnSpc>
                <a:spcPct val="116399"/>
              </a:lnSpc>
              <a:spcBef>
                <a:spcPts val="67"/>
              </a:spcBef>
            </a:pPr>
            <a:r>
              <a:rPr lang="es-MX" sz="1933" spc="-17" dirty="0">
                <a:latin typeface="Roboto"/>
                <a:cs typeface="Roboto"/>
              </a:rPr>
              <a:t>Comprender la importancia de las razones de liquidez y actividad en el diagnostico</a:t>
            </a:r>
            <a:r>
              <a:rPr sz="1933" spc="-7" dirty="0">
                <a:latin typeface="Roboto"/>
                <a:cs typeface="Roboto"/>
              </a:rPr>
              <a:t> </a:t>
            </a:r>
            <a:r>
              <a:rPr sz="1933" spc="-13" dirty="0">
                <a:latin typeface="Roboto"/>
                <a:cs typeface="Roboto"/>
              </a:rPr>
              <a:t>financiero</a:t>
            </a:r>
            <a:r>
              <a:rPr lang="es-MX" sz="1933" spc="-13" dirty="0">
                <a:latin typeface="Roboto"/>
                <a:cs typeface="Roboto"/>
              </a:rPr>
              <a:t> de la empresa</a:t>
            </a:r>
            <a:r>
              <a:rPr sz="1933" spc="-13" dirty="0">
                <a:latin typeface="Roboto"/>
                <a:cs typeface="Roboto"/>
              </a:rPr>
              <a:t>.</a:t>
            </a:r>
            <a:endParaRPr sz="1933" dirty="0">
              <a:latin typeface="Roboto"/>
              <a:cs typeface="Roboto"/>
            </a:endParaRPr>
          </a:p>
        </p:txBody>
      </p:sp>
      <p:sp>
        <p:nvSpPr>
          <p:cNvPr id="12" name="object 12"/>
          <p:cNvSpPr txBox="1"/>
          <p:nvPr/>
        </p:nvSpPr>
        <p:spPr>
          <a:xfrm>
            <a:off x="4779518" y="2226059"/>
            <a:ext cx="6194637" cy="2015766"/>
          </a:xfrm>
          <a:prstGeom prst="rect">
            <a:avLst/>
          </a:prstGeom>
        </p:spPr>
        <p:txBody>
          <a:bodyPr vert="horz" wrap="square" lIns="0" tIns="8467" rIns="0" bIns="0" rtlCol="0">
            <a:spAutoFit/>
          </a:bodyPr>
          <a:lstStyle/>
          <a:p>
            <a:pPr marL="8467" marR="3387" algn="just">
              <a:lnSpc>
                <a:spcPct val="116399"/>
              </a:lnSpc>
              <a:spcBef>
                <a:spcPts val="67"/>
              </a:spcBef>
            </a:pPr>
            <a:r>
              <a:rPr sz="1933" spc="-10" dirty="0" err="1">
                <a:latin typeface="Roboto"/>
                <a:cs typeface="Roboto"/>
              </a:rPr>
              <a:t>Aplicar</a:t>
            </a:r>
            <a:r>
              <a:rPr sz="1933" spc="-10" dirty="0">
                <a:latin typeface="Roboto"/>
                <a:cs typeface="Roboto"/>
              </a:rPr>
              <a:t> </a:t>
            </a:r>
            <a:r>
              <a:rPr lang="es-MX" sz="1933" spc="-10" dirty="0">
                <a:latin typeface="Roboto"/>
                <a:cs typeface="Roboto"/>
              </a:rPr>
              <a:t>formulas y cálculos de </a:t>
            </a:r>
            <a:r>
              <a:rPr sz="1933" spc="-17" dirty="0">
                <a:latin typeface="Roboto"/>
                <a:cs typeface="Roboto"/>
              </a:rPr>
              <a:t>las</a:t>
            </a:r>
            <a:r>
              <a:rPr lang="es-MX" sz="1933" spc="-17" dirty="0">
                <a:latin typeface="Roboto"/>
                <a:cs typeface="Roboto"/>
              </a:rPr>
              <a:t> razones de liquidez y actividad a estados financieros reales o de casos prácticos</a:t>
            </a:r>
            <a:r>
              <a:rPr sz="1933" spc="-13" dirty="0">
                <a:latin typeface="Roboto"/>
                <a:cs typeface="Roboto"/>
              </a:rPr>
              <a:t> </a:t>
            </a:r>
            <a:r>
              <a:rPr sz="1933" spc="-10" dirty="0">
                <a:latin typeface="Roboto"/>
                <a:cs typeface="Roboto"/>
              </a:rPr>
              <a:t>que </a:t>
            </a:r>
            <a:r>
              <a:rPr sz="1933" spc="-17" dirty="0">
                <a:latin typeface="Roboto"/>
                <a:cs typeface="Roboto"/>
              </a:rPr>
              <a:t>permitan </a:t>
            </a:r>
            <a:r>
              <a:rPr sz="1933" spc="-13" dirty="0">
                <a:latin typeface="Roboto"/>
                <a:cs typeface="Roboto"/>
              </a:rPr>
              <a:t>a </a:t>
            </a:r>
            <a:r>
              <a:rPr sz="1933" spc="-17" dirty="0">
                <a:latin typeface="Roboto"/>
                <a:cs typeface="Roboto"/>
              </a:rPr>
              <a:t>la </a:t>
            </a:r>
            <a:r>
              <a:rPr sz="1933" spc="-13" dirty="0">
                <a:latin typeface="Roboto"/>
                <a:cs typeface="Roboto"/>
              </a:rPr>
              <a:t>gerencia </a:t>
            </a:r>
            <a:r>
              <a:rPr sz="1933" spc="-30" dirty="0">
                <a:latin typeface="Roboto"/>
                <a:cs typeface="Roboto"/>
              </a:rPr>
              <a:t>una </a:t>
            </a:r>
            <a:r>
              <a:rPr sz="1933" spc="-20" dirty="0">
                <a:latin typeface="Roboto"/>
                <a:cs typeface="Roboto"/>
              </a:rPr>
              <a:t>buena </a:t>
            </a:r>
            <a:r>
              <a:rPr sz="1933" spc="-10" dirty="0">
                <a:latin typeface="Roboto"/>
                <a:cs typeface="Roboto"/>
              </a:rPr>
              <a:t>toma </a:t>
            </a:r>
            <a:r>
              <a:rPr sz="1933" spc="-7" dirty="0">
                <a:latin typeface="Roboto"/>
                <a:cs typeface="Roboto"/>
              </a:rPr>
              <a:t> </a:t>
            </a:r>
            <a:r>
              <a:rPr sz="1933" dirty="0">
                <a:latin typeface="Roboto"/>
                <a:cs typeface="Roboto"/>
              </a:rPr>
              <a:t>de </a:t>
            </a:r>
            <a:r>
              <a:rPr sz="1933" spc="-13" dirty="0">
                <a:latin typeface="Roboto"/>
                <a:cs typeface="Roboto"/>
              </a:rPr>
              <a:t>decisión en </a:t>
            </a:r>
            <a:r>
              <a:rPr sz="1933" spc="-17" dirty="0">
                <a:latin typeface="Roboto"/>
                <a:cs typeface="Roboto"/>
              </a:rPr>
              <a:t>la </a:t>
            </a:r>
            <a:r>
              <a:rPr sz="1933" spc="-20" dirty="0">
                <a:latin typeface="Roboto"/>
                <a:cs typeface="Roboto"/>
              </a:rPr>
              <a:t>evaluación </a:t>
            </a:r>
            <a:r>
              <a:rPr sz="1933" dirty="0">
                <a:latin typeface="Roboto"/>
                <a:cs typeface="Roboto"/>
              </a:rPr>
              <a:t>de </a:t>
            </a:r>
            <a:r>
              <a:rPr sz="1933" spc="-17" dirty="0">
                <a:latin typeface="Roboto"/>
                <a:cs typeface="Roboto"/>
              </a:rPr>
              <a:t>la posición </a:t>
            </a:r>
            <a:r>
              <a:rPr sz="1933" spc="-13" dirty="0">
                <a:latin typeface="Roboto"/>
                <a:cs typeface="Roboto"/>
              </a:rPr>
              <a:t>financiera </a:t>
            </a:r>
            <a:r>
              <a:rPr sz="1933" dirty="0">
                <a:latin typeface="Roboto"/>
                <a:cs typeface="Roboto"/>
              </a:rPr>
              <a:t>de </a:t>
            </a:r>
            <a:r>
              <a:rPr sz="1933" spc="3" dirty="0">
                <a:latin typeface="Roboto"/>
                <a:cs typeface="Roboto"/>
              </a:rPr>
              <a:t> </a:t>
            </a:r>
            <a:r>
              <a:rPr sz="1933" spc="-17" dirty="0">
                <a:latin typeface="Roboto"/>
                <a:cs typeface="Roboto"/>
              </a:rPr>
              <a:t>la</a:t>
            </a:r>
            <a:r>
              <a:rPr sz="1933" spc="-7" dirty="0">
                <a:latin typeface="Roboto"/>
                <a:cs typeface="Roboto"/>
              </a:rPr>
              <a:t> </a:t>
            </a:r>
            <a:r>
              <a:rPr sz="1933" spc="-10" dirty="0">
                <a:latin typeface="Roboto"/>
                <a:cs typeface="Roboto"/>
              </a:rPr>
              <a:t>empresa.</a:t>
            </a:r>
            <a:endParaRPr sz="1933" dirty="0">
              <a:latin typeface="Roboto"/>
              <a:cs typeface="Roboto"/>
            </a:endParaRPr>
          </a:p>
          <a:p>
            <a:pPr>
              <a:spcBef>
                <a:spcPts val="20"/>
              </a:spcBef>
            </a:pPr>
            <a:endParaRPr sz="1833" dirty="0">
              <a:latin typeface="Roboto"/>
              <a:cs typeface="Roboto"/>
            </a:endParaRPr>
          </a:p>
        </p:txBody>
      </p:sp>
      <p:sp>
        <p:nvSpPr>
          <p:cNvPr id="13" name="object 11">
            <a:extLst>
              <a:ext uri="{FF2B5EF4-FFF2-40B4-BE49-F238E27FC236}">
                <a16:creationId xmlns:a16="http://schemas.microsoft.com/office/drawing/2014/main" id="{A21985F9-FB16-457D-971F-C714CC9C1FAA}"/>
              </a:ext>
            </a:extLst>
          </p:cNvPr>
          <p:cNvSpPr txBox="1"/>
          <p:nvPr/>
        </p:nvSpPr>
        <p:spPr>
          <a:xfrm>
            <a:off x="4892059" y="4725156"/>
            <a:ext cx="6194637" cy="674373"/>
          </a:xfrm>
          <a:prstGeom prst="rect">
            <a:avLst/>
          </a:prstGeom>
        </p:spPr>
        <p:txBody>
          <a:bodyPr vert="horz" wrap="square" lIns="0" tIns="8467" rIns="0" bIns="0" rtlCol="0">
            <a:spAutoFit/>
          </a:bodyPr>
          <a:lstStyle/>
          <a:p>
            <a:pPr marL="8467" marR="3387" algn="just">
              <a:lnSpc>
                <a:spcPct val="116399"/>
              </a:lnSpc>
              <a:spcBef>
                <a:spcPts val="67"/>
              </a:spcBef>
            </a:pPr>
            <a:r>
              <a:rPr lang="es-MX" sz="1933" spc="-17" dirty="0">
                <a:latin typeface="Roboto"/>
                <a:cs typeface="Roboto"/>
              </a:rPr>
              <a:t>Desarrollar criterio critico para interpretar resultados y valorar la gestión eficientes en las empresas.</a:t>
            </a:r>
            <a:endParaRPr sz="1933" dirty="0">
              <a:latin typeface="Roboto"/>
              <a:cs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1788">
            <a:off x="9977464" y="17119"/>
            <a:ext cx="2011395" cy="11612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395535" y="1110648"/>
            <a:ext cx="10977316" cy="6370975"/>
          </a:xfrm>
          <a:prstGeom prst="rect">
            <a:avLst/>
          </a:prstGeom>
        </p:spPr>
        <p:txBody>
          <a:bodyPr wrap="square">
            <a:spAutoFit/>
          </a:bodyPr>
          <a:lstStyle/>
          <a:p>
            <a:pPr algn="just"/>
            <a:r>
              <a:rPr lang="es-ES" sz="2400" dirty="0"/>
              <a:t>En  promedio la empresa requiere 58.9 días para recaudar una cuenta por cobrar.  El período de cobro es significativo solo en relación con  las condiciones de crédito de la empresa. </a:t>
            </a:r>
          </a:p>
          <a:p>
            <a:pPr algn="just"/>
            <a:endParaRPr lang="es-ES" sz="2400" dirty="0"/>
          </a:p>
          <a:p>
            <a:pPr algn="just"/>
            <a:r>
              <a:rPr lang="es-ES" sz="2400" dirty="0"/>
              <a:t>Si </a:t>
            </a:r>
            <a:r>
              <a:rPr lang="es-ES" sz="2400" dirty="0" err="1"/>
              <a:t>Alcott</a:t>
            </a:r>
            <a:r>
              <a:rPr lang="es-ES" sz="2400" dirty="0"/>
              <a:t> Company otorga condiciones de crédito de 30 días a sus clientes, un período promedio de cobro de 58.9 días indica un manejo del crédito deficiente, una administración inadecuada del departamento de cobro o ambas cosas. Un período de cobro prolongado también podría ser el resultado de un relajamiento intencional de la aplicación de las condiciones de crédito como respuestas a presiones competitivas. Si la empresa otorgó condiciones de crédito de 60 días, el período promedio de cobro de 58.9 días sería bastante aceptable. </a:t>
            </a:r>
          </a:p>
          <a:p>
            <a:pPr algn="just"/>
            <a:endParaRPr lang="es-ES" sz="2400" dirty="0"/>
          </a:p>
          <a:p>
            <a:pPr algn="just"/>
            <a:r>
              <a:rPr lang="es-ES" sz="2400" dirty="0"/>
              <a:t>Desde luego, se necesita información adicional para evaluar la eficacia de las políticas de crédito y cobranzas de la empresa.</a:t>
            </a:r>
            <a:endParaRPr lang="es-NI" sz="2400" dirty="0"/>
          </a:p>
          <a:p>
            <a:endParaRPr lang="es-NI" sz="2400" dirty="0"/>
          </a:p>
          <a:p>
            <a:pPr algn="just"/>
            <a:endParaRPr lang="es-NI" sz="2800" dirty="0">
              <a:solidFill>
                <a:srgbClr val="7030A0"/>
              </a:solidFill>
            </a:endParaRPr>
          </a:p>
          <a:p>
            <a:pPr algn="just">
              <a:spcAft>
                <a:spcPts val="1000"/>
              </a:spcAft>
            </a:pPr>
            <a:endParaRPr lang="es-ES" sz="2000" dirty="0">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3082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1788">
            <a:off x="9977464" y="17119"/>
            <a:ext cx="2011395" cy="11612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395535" y="1110648"/>
            <a:ext cx="10977316" cy="6370975"/>
          </a:xfrm>
          <a:prstGeom prst="rect">
            <a:avLst/>
          </a:prstGeom>
        </p:spPr>
        <p:txBody>
          <a:bodyPr wrap="square">
            <a:spAutoFit/>
          </a:bodyPr>
          <a:lstStyle/>
          <a:p>
            <a:pPr lvl="2"/>
            <a:r>
              <a:rPr lang="es-ES" sz="2400" b="1" dirty="0">
                <a:solidFill>
                  <a:srgbClr val="FF0000"/>
                </a:solidFill>
              </a:rPr>
              <a:t>4. Rotación de activos fijos</a:t>
            </a:r>
            <a:endParaRPr lang="es-ES" sz="2400" dirty="0">
              <a:solidFill>
                <a:srgbClr val="FF0000"/>
              </a:solidFill>
            </a:endParaRPr>
          </a:p>
          <a:p>
            <a:r>
              <a:rPr lang="es-ES" sz="2400" dirty="0"/>
              <a:t> </a:t>
            </a:r>
          </a:p>
          <a:p>
            <a:pPr algn="just"/>
            <a:r>
              <a:rPr lang="es-ES" sz="2400" dirty="0"/>
              <a:t>Mide la efectividad con que la empresa utiliza su planta y su equipo en la generación de ventas.</a:t>
            </a:r>
          </a:p>
          <a:p>
            <a:pPr algn="just"/>
            <a:endParaRPr lang="es-ES" sz="2400" dirty="0"/>
          </a:p>
          <a:p>
            <a:pPr algn="just"/>
            <a:r>
              <a:rPr lang="es-ES" sz="2400" dirty="0"/>
              <a:t>Los valores mayores o menores que 1.0 en el coeficiente indicarán la eficiencia o ineficiencia de las inversiones en activo fijo. Es recomendable  a comparación de varios períodos ya que pueden suceder varias cosas.</a:t>
            </a:r>
          </a:p>
          <a:p>
            <a:pPr algn="just"/>
            <a:endParaRPr lang="es-ES" sz="2400" dirty="0"/>
          </a:p>
          <a:p>
            <a:pPr lvl="0" algn="just"/>
            <a:r>
              <a:rPr lang="es-ES" sz="2400" dirty="0"/>
              <a:t>Si hay incrementos de ventas y se mantiene baja la inversión en activos fijos, esto significa eficiencia y eficacia.</a:t>
            </a:r>
          </a:p>
          <a:p>
            <a:pPr lvl="0" algn="just"/>
            <a:endParaRPr lang="es-ES" sz="2400" dirty="0"/>
          </a:p>
          <a:p>
            <a:pPr lvl="0" algn="just"/>
            <a:r>
              <a:rPr lang="es-ES" sz="2400" dirty="0"/>
              <a:t>Si hay un incremento en las ventas, en mayor proporción  que un incremento  en los activos fijos, puede decirse asimismo que existe eficacia y eficiencia.</a:t>
            </a:r>
          </a:p>
          <a:p>
            <a:endParaRPr lang="es-NI" sz="2400" dirty="0"/>
          </a:p>
          <a:p>
            <a:pPr algn="just"/>
            <a:endParaRPr lang="es-NI" sz="2800" dirty="0">
              <a:solidFill>
                <a:srgbClr val="7030A0"/>
              </a:solidFill>
            </a:endParaRPr>
          </a:p>
          <a:p>
            <a:pPr algn="just">
              <a:spcAft>
                <a:spcPts val="1000"/>
              </a:spcAft>
            </a:pPr>
            <a:endParaRPr lang="es-ES" sz="2000" dirty="0">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6642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61788">
            <a:off x="10216825" y="350322"/>
            <a:ext cx="1750708" cy="10107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Rectángulo 9"/>
              <p:cNvSpPr/>
              <p:nvPr/>
            </p:nvSpPr>
            <p:spPr>
              <a:xfrm>
                <a:off x="253031" y="1271374"/>
                <a:ext cx="11762747" cy="6214971"/>
              </a:xfrm>
              <a:prstGeom prst="rect">
                <a:avLst/>
              </a:prstGeom>
            </p:spPr>
            <p:txBody>
              <a:bodyPr wrap="square">
                <a:spAutoFit/>
              </a:bodyPr>
              <a:lstStyle/>
              <a:p>
                <a:pPr lvl="0"/>
                <a:r>
                  <a:rPr lang="es-ES" sz="2400" dirty="0"/>
                  <a:t>Si hay incremento en las ventas menor  que un incremento en los activos fijos, puede traducirse de que la empresa está pasando por una fase de expansión y modernización  o está previendo un crecimiento.</a:t>
                </a:r>
              </a:p>
              <a:p>
                <a:pPr lvl="0"/>
                <a:endParaRPr lang="es-ES" sz="2400" dirty="0"/>
              </a:p>
              <a:p>
                <a:pPr lvl="0"/>
                <a:r>
                  <a:rPr lang="es-ES" sz="2400" dirty="0"/>
                  <a:t>La razón del activo fijo puede servir como herramienta evaluativa del presupuesto de ventas y del presupuesto de capital. </a:t>
                </a:r>
              </a:p>
              <a:p>
                <a:pPr/>
                <a14:m>
                  <m:oMathPara xmlns:m="http://schemas.openxmlformats.org/officeDocument/2006/math">
                    <m:oMathParaPr>
                      <m:jc m:val="centerGroup"/>
                    </m:oMathParaPr>
                    <m:oMath xmlns:m="http://schemas.openxmlformats.org/officeDocument/2006/math">
                      <m:r>
                        <a:rPr lang="es-ES" sz="2400" b="1" i="1">
                          <a:latin typeface="Cambria Math" panose="02040503050406030204" pitchFamily="18" charset="0"/>
                        </a:rPr>
                        <m:t>𝑹𝒐𝒕𝒂𝒄𝒊</m:t>
                      </m:r>
                      <m:r>
                        <a:rPr lang="es-ES" sz="2400" b="1" i="1">
                          <a:latin typeface="Cambria Math" panose="02040503050406030204" pitchFamily="18" charset="0"/>
                        </a:rPr>
                        <m:t>ó</m:t>
                      </m:r>
                      <m:r>
                        <a:rPr lang="es-ES" sz="2400" b="1" i="1">
                          <a:latin typeface="Cambria Math" panose="02040503050406030204" pitchFamily="18" charset="0"/>
                        </a:rPr>
                        <m:t>𝒏</m:t>
                      </m:r>
                      <m:r>
                        <a:rPr lang="es-ES" sz="2400" b="1" i="1">
                          <a:latin typeface="Cambria Math" panose="02040503050406030204" pitchFamily="18" charset="0"/>
                        </a:rPr>
                        <m:t>  </m:t>
                      </m:r>
                      <m:r>
                        <a:rPr lang="es-ES" sz="2400" b="1" i="1">
                          <a:latin typeface="Cambria Math" panose="02040503050406030204" pitchFamily="18" charset="0"/>
                        </a:rPr>
                        <m:t>𝒅𝒆</m:t>
                      </m:r>
                      <m:r>
                        <a:rPr lang="es-ES" sz="2400" b="1" i="1">
                          <a:latin typeface="Cambria Math" panose="02040503050406030204" pitchFamily="18" charset="0"/>
                        </a:rPr>
                        <m:t> </m:t>
                      </m:r>
                      <m:r>
                        <a:rPr lang="es-ES" sz="2400" b="1" i="1">
                          <a:latin typeface="Cambria Math" panose="02040503050406030204" pitchFamily="18" charset="0"/>
                        </a:rPr>
                        <m:t>𝒍𝒐𝒔</m:t>
                      </m:r>
                      <m:r>
                        <a:rPr lang="es-ES" sz="2400" b="1" i="1">
                          <a:latin typeface="Cambria Math" panose="02040503050406030204" pitchFamily="18" charset="0"/>
                        </a:rPr>
                        <m:t> </m:t>
                      </m:r>
                      <m:r>
                        <a:rPr lang="es-ES" sz="2400" b="1" i="1">
                          <a:latin typeface="Cambria Math" panose="02040503050406030204" pitchFamily="18" charset="0"/>
                        </a:rPr>
                        <m:t>𝒂𝒄𝒕𝒊𝒗𝒐𝒔</m:t>
                      </m:r>
                      <m:r>
                        <a:rPr lang="es-ES" sz="2400" b="1" i="1">
                          <a:latin typeface="Cambria Math" panose="02040503050406030204" pitchFamily="18" charset="0"/>
                        </a:rPr>
                        <m:t> </m:t>
                      </m:r>
                      <m:r>
                        <a:rPr lang="es-ES" sz="2400" b="1" i="1">
                          <a:latin typeface="Cambria Math" panose="02040503050406030204" pitchFamily="18" charset="0"/>
                        </a:rPr>
                        <m:t>𝒇𝒊𝒋𝒐𝒔</m:t>
                      </m:r>
                      <m:r>
                        <a:rPr lang="es-ES" sz="2400" b="1">
                          <a:latin typeface="Cambria Math" panose="02040503050406030204" pitchFamily="18" charset="0"/>
                        </a:rPr>
                        <m:t>=</m:t>
                      </m:r>
                      <m:f>
                        <m:fPr>
                          <m:ctrlPr>
                            <a:rPr lang="es-ES" sz="2400" b="1" i="1">
                              <a:latin typeface="Cambria Math" panose="02040503050406030204" pitchFamily="18" charset="0"/>
                            </a:rPr>
                          </m:ctrlPr>
                        </m:fPr>
                        <m:num>
                          <m:r>
                            <a:rPr lang="es-ES" sz="2400" b="1" i="1">
                              <a:latin typeface="Cambria Math" panose="02040503050406030204" pitchFamily="18" charset="0"/>
                            </a:rPr>
                            <m:t>𝑽𝒆𝒏𝒕𝒂𝒔</m:t>
                          </m:r>
                        </m:num>
                        <m:den>
                          <m:r>
                            <a:rPr lang="es-ES" sz="2400" b="1" i="1">
                              <a:latin typeface="Cambria Math" panose="02040503050406030204" pitchFamily="18" charset="0"/>
                            </a:rPr>
                            <m:t>𝑨𝒄𝒕𝒊𝒗𝒐𝒔</m:t>
                          </m:r>
                          <m:r>
                            <a:rPr lang="es-ES" sz="2400" b="1" i="1">
                              <a:latin typeface="Cambria Math" panose="02040503050406030204" pitchFamily="18" charset="0"/>
                            </a:rPr>
                            <m:t> </m:t>
                          </m:r>
                          <m:r>
                            <a:rPr lang="es-ES" sz="2400" b="1" i="1">
                              <a:latin typeface="Cambria Math" panose="02040503050406030204" pitchFamily="18" charset="0"/>
                            </a:rPr>
                            <m:t>𝒇𝒊𝒋𝒐𝒔</m:t>
                          </m:r>
                          <m:r>
                            <a:rPr lang="es-ES" sz="2400" b="1" i="1">
                              <a:latin typeface="Cambria Math" panose="02040503050406030204" pitchFamily="18" charset="0"/>
                            </a:rPr>
                            <m:t> </m:t>
                          </m:r>
                          <m:r>
                            <a:rPr lang="es-ES" sz="2400" b="1" i="1">
                              <a:latin typeface="Cambria Math" panose="02040503050406030204" pitchFamily="18" charset="0"/>
                            </a:rPr>
                            <m:t>𝒏𝒆𝒕𝒐𝒔</m:t>
                          </m:r>
                        </m:den>
                      </m:f>
                    </m:oMath>
                  </m:oMathPara>
                </a14:m>
                <a:endParaRPr lang="es-ES" sz="2400" dirty="0"/>
              </a:p>
              <a:p>
                <a:r>
                  <a:rPr lang="es-ES" sz="2400" dirty="0"/>
                  <a:t>Ej.</a:t>
                </a:r>
              </a:p>
              <a:p>
                <a14:m>
                  <m:oMath xmlns:m="http://schemas.openxmlformats.org/officeDocument/2006/math">
                    <m:r>
                      <a:rPr lang="es-ES" sz="2400" b="1" i="1">
                        <a:latin typeface="Cambria Math" panose="02040503050406030204" pitchFamily="18" charset="0"/>
                      </a:rPr>
                      <m:t>𝑹𝒐𝒕𝒂𝒄𝒊</m:t>
                    </m:r>
                    <m:r>
                      <a:rPr lang="es-ES" sz="2400" b="1" i="1">
                        <a:latin typeface="Cambria Math" panose="02040503050406030204" pitchFamily="18" charset="0"/>
                      </a:rPr>
                      <m:t>ó</m:t>
                    </m:r>
                    <m:r>
                      <a:rPr lang="es-ES" sz="2400" b="1" i="1">
                        <a:latin typeface="Cambria Math" panose="02040503050406030204" pitchFamily="18" charset="0"/>
                      </a:rPr>
                      <m:t>𝒏</m:t>
                    </m:r>
                    <m:r>
                      <a:rPr lang="es-ES" sz="2400" b="1" i="1">
                        <a:latin typeface="Cambria Math" panose="02040503050406030204" pitchFamily="18" charset="0"/>
                      </a:rPr>
                      <m:t>  </m:t>
                    </m:r>
                    <m:r>
                      <a:rPr lang="es-ES" sz="2400" b="1" i="1">
                        <a:latin typeface="Cambria Math" panose="02040503050406030204" pitchFamily="18" charset="0"/>
                      </a:rPr>
                      <m:t>𝒅𝒆</m:t>
                    </m:r>
                    <m:r>
                      <a:rPr lang="es-ES" sz="2400" b="1" i="1">
                        <a:latin typeface="Cambria Math" panose="02040503050406030204" pitchFamily="18" charset="0"/>
                      </a:rPr>
                      <m:t> </m:t>
                    </m:r>
                    <m:r>
                      <a:rPr lang="es-ES" sz="2400" b="1" i="1">
                        <a:latin typeface="Cambria Math" panose="02040503050406030204" pitchFamily="18" charset="0"/>
                      </a:rPr>
                      <m:t>𝒍𝒐𝒔</m:t>
                    </m:r>
                    <m:r>
                      <a:rPr lang="es-ES" sz="2400" b="1" i="1">
                        <a:latin typeface="Cambria Math" panose="02040503050406030204" pitchFamily="18" charset="0"/>
                      </a:rPr>
                      <m:t> </m:t>
                    </m:r>
                    <m:r>
                      <a:rPr lang="es-ES" sz="2400" b="1" i="1">
                        <a:latin typeface="Cambria Math" panose="02040503050406030204" pitchFamily="18" charset="0"/>
                      </a:rPr>
                      <m:t>𝒂𝒄𝒕𝒊𝒗𝒐𝒔</m:t>
                    </m:r>
                    <m:r>
                      <a:rPr lang="es-ES" sz="2400" b="1" i="1">
                        <a:latin typeface="Cambria Math" panose="02040503050406030204" pitchFamily="18" charset="0"/>
                      </a:rPr>
                      <m:t> </m:t>
                    </m:r>
                    <m:r>
                      <a:rPr lang="es-ES" sz="2400" b="1" i="1">
                        <a:latin typeface="Cambria Math" panose="02040503050406030204" pitchFamily="18" charset="0"/>
                      </a:rPr>
                      <m:t>𝒇𝒊𝒋𝒐𝒔</m:t>
                    </m:r>
                    <m:r>
                      <a:rPr lang="es-ES" sz="2400" b="1">
                        <a:latin typeface="Cambria Math" panose="02040503050406030204" pitchFamily="18" charset="0"/>
                      </a:rPr>
                      <m:t>=</m:t>
                    </m:r>
                    <m:f>
                      <m:fPr>
                        <m:ctrlPr>
                          <a:rPr lang="es-ES" sz="2400" b="1" i="1">
                            <a:latin typeface="Cambria Math" panose="02040503050406030204" pitchFamily="18" charset="0"/>
                          </a:rPr>
                        </m:ctrlPr>
                      </m:fPr>
                      <m:num>
                        <m:r>
                          <a:rPr lang="es-ES" sz="2400" b="1" i="1">
                            <a:latin typeface="Cambria Math" panose="02040503050406030204" pitchFamily="18" charset="0"/>
                          </a:rPr>
                          <m:t>$ </m:t>
                        </m:r>
                        <m:r>
                          <a:rPr lang="es-ES" sz="2400" b="1" i="1">
                            <a:latin typeface="Cambria Math" panose="02040503050406030204" pitchFamily="18" charset="0"/>
                          </a:rPr>
                          <m:t>𝟏𝟓𝟎𝟎</m:t>
                        </m:r>
                        <m:r>
                          <a:rPr lang="es-ES" sz="2400" b="1" i="1">
                            <a:latin typeface="Cambria Math" panose="02040503050406030204" pitchFamily="18" charset="0"/>
                          </a:rPr>
                          <m:t>.</m:t>
                        </m:r>
                        <m:r>
                          <a:rPr lang="es-ES" sz="2400" b="1" i="1">
                            <a:latin typeface="Cambria Math" panose="02040503050406030204" pitchFamily="18" charset="0"/>
                          </a:rPr>
                          <m:t>𝟎</m:t>
                        </m:r>
                      </m:num>
                      <m:den>
                        <m:r>
                          <a:rPr lang="es-ES" sz="2400" b="1" i="1">
                            <a:latin typeface="Cambria Math" panose="02040503050406030204" pitchFamily="18" charset="0"/>
                          </a:rPr>
                          <m:t>$ </m:t>
                        </m:r>
                        <m:r>
                          <a:rPr lang="es-ES" sz="2400" b="1" i="1">
                            <a:latin typeface="Cambria Math" panose="02040503050406030204" pitchFamily="18" charset="0"/>
                          </a:rPr>
                          <m:t>𝟑𝟖𝟎</m:t>
                        </m:r>
                        <m:r>
                          <a:rPr lang="es-ES" sz="2400" b="1" i="1">
                            <a:latin typeface="Cambria Math" panose="02040503050406030204" pitchFamily="18" charset="0"/>
                          </a:rPr>
                          <m:t>.</m:t>
                        </m:r>
                        <m:r>
                          <a:rPr lang="es-ES" sz="2400" b="1" i="1">
                            <a:latin typeface="Cambria Math" panose="02040503050406030204" pitchFamily="18" charset="0"/>
                          </a:rPr>
                          <m:t>𝟎</m:t>
                        </m:r>
                      </m:den>
                    </m:f>
                  </m:oMath>
                </a14:m>
                <a:r>
                  <a:rPr lang="es-ES" sz="2400" b="1" dirty="0"/>
                  <a:t>  =3.9 veces</a:t>
                </a:r>
                <a:endParaRPr lang="es-ES" sz="2400" dirty="0"/>
              </a:p>
              <a:p>
                <a:r>
                  <a:rPr lang="es-ES" sz="2400" dirty="0"/>
                  <a:t>Si esta razón se contrasta con un promedio de industria de 4.0 veces significa que la empresa utiliza sus activos fijos casi tan intensamente como las demás. Significa que la empresa no parece tener ni demasiados activos ni muy pocos de ellos en relación con otras empresas.</a:t>
                </a:r>
              </a:p>
              <a:p>
                <a:endParaRPr lang="es-NI" sz="2400" dirty="0"/>
              </a:p>
              <a:p>
                <a:pPr algn="just"/>
                <a:endParaRPr lang="es-NI" sz="2800" dirty="0">
                  <a:solidFill>
                    <a:srgbClr val="7030A0"/>
                  </a:solidFill>
                </a:endParaRPr>
              </a:p>
              <a:p>
                <a:pPr algn="just">
                  <a:spcAft>
                    <a:spcPts val="1000"/>
                  </a:spcAft>
                </a:pPr>
                <a:endParaRPr lang="es-ES" sz="2000" dirty="0">
                  <a:effectLst/>
                  <a:ea typeface="Times New Roman" panose="02020603050405020304" pitchFamily="18" charset="0"/>
                  <a:cs typeface="Times New Roman" panose="02020603050405020304" pitchFamily="18" charset="0"/>
                </a:endParaRPr>
              </a:p>
            </p:txBody>
          </p:sp>
        </mc:Choice>
        <mc:Fallback xmlns="">
          <p:sp>
            <p:nvSpPr>
              <p:cNvPr id="10" name="Rectángulo 9"/>
              <p:cNvSpPr>
                <a:spLocks noRot="1" noChangeAspect="1" noMove="1" noResize="1" noEditPoints="1" noAdjustHandles="1" noChangeArrowheads="1" noChangeShapeType="1" noTextEdit="1"/>
              </p:cNvSpPr>
              <p:nvPr/>
            </p:nvSpPr>
            <p:spPr>
              <a:xfrm>
                <a:off x="253031" y="1271374"/>
                <a:ext cx="11762747" cy="6214971"/>
              </a:xfrm>
              <a:prstGeom prst="rect">
                <a:avLst/>
              </a:prstGeom>
              <a:blipFill>
                <a:blip r:embed="rId3"/>
                <a:stretch>
                  <a:fillRect l="-829" t="-785" r="-1348"/>
                </a:stretch>
              </a:blipFill>
            </p:spPr>
            <p:txBody>
              <a:bodyPr/>
              <a:lstStyle/>
              <a:p>
                <a:r>
                  <a:rPr lang="es-ES">
                    <a:noFill/>
                  </a:rPr>
                  <a:t> </a:t>
                </a:r>
              </a:p>
            </p:txBody>
          </p:sp>
        </mc:Fallback>
      </mc:AlternateContent>
    </p:spTree>
    <p:extLst>
      <p:ext uri="{BB962C8B-B14F-4D97-AF65-F5344CB8AC3E}">
        <p14:creationId xmlns:p14="http://schemas.microsoft.com/office/powerpoint/2010/main" val="2861605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61788">
            <a:off x="10216825" y="350322"/>
            <a:ext cx="1750708" cy="10107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176222" y="1097128"/>
            <a:ext cx="11549072" cy="5139869"/>
          </a:xfrm>
          <a:prstGeom prst="rect">
            <a:avLst/>
          </a:prstGeom>
        </p:spPr>
        <p:txBody>
          <a:bodyPr wrap="square">
            <a:spAutoFit/>
          </a:bodyPr>
          <a:lstStyle/>
          <a:p>
            <a:pPr lvl="2" algn="just"/>
            <a:r>
              <a:rPr lang="es-ES" sz="2800" b="1" dirty="0">
                <a:solidFill>
                  <a:srgbClr val="FF0000"/>
                </a:solidFill>
              </a:rPr>
              <a:t>5. Rotación de activos totales</a:t>
            </a:r>
          </a:p>
          <a:p>
            <a:pPr lvl="2" algn="just"/>
            <a:endParaRPr lang="es-ES" sz="2800" b="1" dirty="0">
              <a:solidFill>
                <a:srgbClr val="FF0000"/>
              </a:solidFill>
            </a:endParaRPr>
          </a:p>
          <a:p>
            <a:pPr algn="just"/>
            <a:r>
              <a:rPr lang="es-ES" sz="2800" dirty="0"/>
              <a:t>La razón final de la administración de los activos, la razón de rotación de los activos totales, </a:t>
            </a:r>
            <a:r>
              <a:rPr lang="es-ES" sz="2800" u="sng" dirty="0">
                <a:solidFill>
                  <a:srgbClr val="FF0000"/>
                </a:solidFill>
              </a:rPr>
              <a:t>mide la rotación de la totalidad de los activos de la empresa.</a:t>
            </a:r>
          </a:p>
          <a:p>
            <a:pPr algn="just"/>
            <a:endParaRPr lang="es-ES" sz="2800" dirty="0"/>
          </a:p>
          <a:p>
            <a:pPr algn="just"/>
            <a:r>
              <a:rPr lang="es-ES" sz="2800" dirty="0"/>
              <a:t>La rotación de activos totales indica la </a:t>
            </a:r>
            <a:r>
              <a:rPr lang="es-ES" sz="2800" u="sng" dirty="0">
                <a:solidFill>
                  <a:srgbClr val="FF0000"/>
                </a:solidFill>
              </a:rPr>
              <a:t>eficiencia  con la que la empresa utiliza sus activos para generar ventas</a:t>
            </a:r>
            <a:r>
              <a:rPr lang="es-ES" sz="2800" dirty="0"/>
              <a:t>. </a:t>
            </a:r>
          </a:p>
          <a:p>
            <a:pPr algn="just"/>
            <a:endParaRPr lang="es-ES" sz="2800" dirty="0"/>
          </a:p>
          <a:p>
            <a:pPr algn="just"/>
            <a:r>
              <a:rPr lang="es-ES" sz="2800" dirty="0"/>
              <a:t>Por lo general, cuanto mayor sea la rotación de activos totales de una empresa mayor será la eficiencia de utilización de sus activos. </a:t>
            </a:r>
          </a:p>
          <a:p>
            <a:pPr algn="just"/>
            <a:endParaRPr lang="es-NI" sz="2800" dirty="0">
              <a:solidFill>
                <a:srgbClr val="7030A0"/>
              </a:solidFill>
            </a:endParaRPr>
          </a:p>
          <a:p>
            <a:pPr algn="just">
              <a:spcAft>
                <a:spcPts val="1000"/>
              </a:spcAft>
            </a:pPr>
            <a:endParaRPr lang="es-ES" sz="2000" dirty="0">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2896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61788">
            <a:off x="10216825" y="350322"/>
            <a:ext cx="1750708" cy="10107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334169" y="1327378"/>
            <a:ext cx="11386776" cy="2554545"/>
          </a:xfrm>
          <a:prstGeom prst="rect">
            <a:avLst/>
          </a:prstGeom>
        </p:spPr>
        <p:txBody>
          <a:bodyPr wrap="square">
            <a:spAutoFit/>
          </a:bodyPr>
          <a:lstStyle/>
          <a:p>
            <a:pPr algn="just"/>
            <a:r>
              <a:rPr lang="es-ES" sz="2800" dirty="0"/>
              <a:t>Esta medida es quizás la más importante para la gerencia porque indica si las operaciones  de la empresa han sido eficientes en el aspecto financiero. El coeficiente resultado es significativo, solo si se le compara con el funcionamiento pasado de la empresa o con el promedio industrial.</a:t>
            </a:r>
          </a:p>
          <a:p>
            <a:pPr algn="just"/>
            <a:endParaRPr lang="es-NI" sz="2800" dirty="0">
              <a:solidFill>
                <a:srgbClr val="7030A0"/>
              </a:solidFill>
            </a:endParaRPr>
          </a:p>
          <a:p>
            <a:pPr algn="just">
              <a:spcAft>
                <a:spcPts val="1000"/>
              </a:spcAft>
            </a:pPr>
            <a:endParaRPr lang="es-ES" sz="2000" dirty="0">
              <a:effectLst/>
              <a:ea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Rectángulo 1"/>
              <p:cNvSpPr/>
              <p:nvPr/>
            </p:nvSpPr>
            <p:spPr>
              <a:xfrm>
                <a:off x="471055" y="3163860"/>
                <a:ext cx="11386776" cy="341414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s-ES" sz="2800" b="1" i="1">
                          <a:effectLst/>
                          <a:latin typeface="Cambria Math" panose="02040503050406030204" pitchFamily="18" charset="0"/>
                          <a:ea typeface="Arial Unicode MS"/>
                          <a:cs typeface="Cambria Math" panose="02040503050406030204" pitchFamily="18" charset="0"/>
                        </a:rPr>
                        <m:t>𝑹</m:t>
                      </m:r>
                      <m:r>
                        <a:rPr lang="es-ES" sz="2400" b="1" i="1">
                          <a:latin typeface="Cambria Math" panose="02040503050406030204" pitchFamily="18" charset="0"/>
                          <a:ea typeface="Arial Unicode MS"/>
                          <a:cs typeface="Cambria Math" panose="02040503050406030204" pitchFamily="18" charset="0"/>
                        </a:rPr>
                        <m:t>𝒐𝒕𝒂𝒄𝒊</m:t>
                      </m:r>
                      <m:r>
                        <a:rPr lang="es-ES" sz="2400" b="1" i="1">
                          <a:latin typeface="Cambria Math" panose="02040503050406030204" pitchFamily="18" charset="0"/>
                          <a:ea typeface="Arial Unicode MS"/>
                          <a:cs typeface="Cambria Math" panose="02040503050406030204" pitchFamily="18" charset="0"/>
                        </a:rPr>
                        <m:t>ó</m:t>
                      </m:r>
                      <m:r>
                        <a:rPr lang="es-ES" sz="2400" b="1" i="1">
                          <a:latin typeface="Cambria Math" panose="02040503050406030204" pitchFamily="18" charset="0"/>
                          <a:ea typeface="Arial Unicode MS"/>
                          <a:cs typeface="Cambria Math" panose="02040503050406030204" pitchFamily="18" charset="0"/>
                        </a:rPr>
                        <m:t>𝒏</m:t>
                      </m:r>
                      <m:r>
                        <a:rPr lang="es-ES" sz="2400" b="1" i="1">
                          <a:latin typeface="Cambria Math" panose="02040503050406030204" pitchFamily="18" charset="0"/>
                          <a:ea typeface="Arial Unicode MS"/>
                          <a:cs typeface="Cambria Math" panose="02040503050406030204" pitchFamily="18" charset="0"/>
                        </a:rPr>
                        <m:t>  </m:t>
                      </m:r>
                      <m:r>
                        <a:rPr lang="es-ES" sz="2400" b="1" i="1">
                          <a:latin typeface="Cambria Math" panose="02040503050406030204" pitchFamily="18" charset="0"/>
                          <a:ea typeface="Arial Unicode MS"/>
                          <a:cs typeface="Cambria Math" panose="02040503050406030204" pitchFamily="18" charset="0"/>
                        </a:rPr>
                        <m:t>𝒅𝒆</m:t>
                      </m:r>
                      <m:r>
                        <a:rPr lang="es-ES" sz="2400" b="1" i="1">
                          <a:latin typeface="Cambria Math" panose="02040503050406030204" pitchFamily="18" charset="0"/>
                          <a:ea typeface="Arial Unicode MS"/>
                          <a:cs typeface="Cambria Math" panose="02040503050406030204" pitchFamily="18" charset="0"/>
                        </a:rPr>
                        <m:t> </m:t>
                      </m:r>
                      <m:r>
                        <a:rPr lang="es-ES" sz="2400" b="1" i="1">
                          <a:latin typeface="Cambria Math" panose="02040503050406030204" pitchFamily="18" charset="0"/>
                          <a:ea typeface="Arial Unicode MS"/>
                          <a:cs typeface="Cambria Math" panose="02040503050406030204" pitchFamily="18" charset="0"/>
                        </a:rPr>
                        <m:t>𝒂𝒄𝒕𝒊𝒗𝒐𝒔</m:t>
                      </m:r>
                      <m:r>
                        <a:rPr lang="es-ES" sz="2400" b="1" i="1">
                          <a:latin typeface="Cambria Math" panose="02040503050406030204" pitchFamily="18" charset="0"/>
                          <a:ea typeface="Arial Unicode MS"/>
                          <a:cs typeface="Cambria Math" panose="02040503050406030204" pitchFamily="18" charset="0"/>
                        </a:rPr>
                        <m:t> </m:t>
                      </m:r>
                      <m:r>
                        <a:rPr lang="es-ES" sz="2400" b="1" i="1">
                          <a:latin typeface="Cambria Math" panose="02040503050406030204" pitchFamily="18" charset="0"/>
                          <a:ea typeface="Arial Unicode MS"/>
                          <a:cs typeface="Cambria Math" panose="02040503050406030204" pitchFamily="18" charset="0"/>
                        </a:rPr>
                        <m:t>𝒕𝒐𝒕𝒂𝒍𝒆𝒔</m:t>
                      </m:r>
                      <m:r>
                        <a:rPr lang="es-ES" sz="2400" b="1" i="1">
                          <a:latin typeface="Cambria Math" panose="02040503050406030204" pitchFamily="18" charset="0"/>
                          <a:ea typeface="Arial Unicode MS"/>
                          <a:cs typeface="Cambria Math" panose="02040503050406030204" pitchFamily="18" charset="0"/>
                        </a:rPr>
                        <m:t>=</m:t>
                      </m:r>
                      <m:f>
                        <m:fPr>
                          <m:ctrlPr>
                            <a:rPr lang="es-ES" sz="2400" b="1" i="1">
                              <a:latin typeface="Cambria Math" panose="02040503050406030204" pitchFamily="18" charset="0"/>
                              <a:ea typeface="Arial Unicode MS"/>
                              <a:cs typeface="Cambria Math" panose="02040503050406030204" pitchFamily="18" charset="0"/>
                            </a:rPr>
                          </m:ctrlPr>
                        </m:fPr>
                        <m:num>
                          <m:r>
                            <a:rPr lang="es-ES" sz="2400" b="1" i="1">
                              <a:latin typeface="Cambria Math" panose="02040503050406030204" pitchFamily="18" charset="0"/>
                              <a:ea typeface="Arial Unicode MS"/>
                              <a:cs typeface="Cambria Math" panose="02040503050406030204" pitchFamily="18" charset="0"/>
                            </a:rPr>
                            <m:t>𝑽𝒆𝒏𝒕𝒂𝒔</m:t>
                          </m:r>
                          <m:r>
                            <a:rPr lang="es-ES" sz="2400" b="1" i="1">
                              <a:latin typeface="Cambria Math" panose="02040503050406030204" pitchFamily="18" charset="0"/>
                              <a:ea typeface="Arial Unicode MS"/>
                              <a:cs typeface="Cambria Math" panose="02040503050406030204" pitchFamily="18" charset="0"/>
                            </a:rPr>
                            <m:t> </m:t>
                          </m:r>
                        </m:num>
                        <m:den>
                          <m:r>
                            <a:rPr lang="es-ES" sz="2400" b="1" i="1">
                              <a:latin typeface="Cambria Math" panose="02040503050406030204" pitchFamily="18" charset="0"/>
                              <a:ea typeface="Arial Unicode MS"/>
                              <a:cs typeface="Cambria Math" panose="02040503050406030204" pitchFamily="18" charset="0"/>
                            </a:rPr>
                            <m:t>𝑨𝒄𝒕𝒊𝒗𝒐𝒔</m:t>
                          </m:r>
                          <m:r>
                            <a:rPr lang="es-ES" sz="2400" b="1" i="1">
                              <a:latin typeface="Cambria Math" panose="02040503050406030204" pitchFamily="18" charset="0"/>
                              <a:ea typeface="Arial Unicode MS"/>
                              <a:cs typeface="Cambria Math" panose="02040503050406030204" pitchFamily="18" charset="0"/>
                            </a:rPr>
                            <m:t> </m:t>
                          </m:r>
                          <m:r>
                            <a:rPr lang="es-ES" sz="2400" b="1" i="1">
                              <a:latin typeface="Cambria Math" panose="02040503050406030204" pitchFamily="18" charset="0"/>
                              <a:ea typeface="Arial Unicode MS"/>
                              <a:cs typeface="Cambria Math" panose="02040503050406030204" pitchFamily="18" charset="0"/>
                            </a:rPr>
                            <m:t>𝒕𝒐𝒕𝒂𝒍𝒆𝒔</m:t>
                          </m:r>
                        </m:den>
                      </m:f>
                    </m:oMath>
                  </m:oMathPara>
                </a14:m>
                <a:endParaRPr lang="es-ES" sz="2400" dirty="0">
                  <a:latin typeface="Times New Roman" panose="02020603050405020304" pitchFamily="18" charset="0"/>
                  <a:ea typeface="Batang" panose="02030600000101010101" pitchFamily="18" charset="-127"/>
                </a:endParaRPr>
              </a:p>
              <a:p>
                <a:pPr algn="just"/>
                <a:endParaRPr lang="es-ES" sz="2400" dirty="0">
                  <a:latin typeface="Arial" panose="020B0604020202020204" pitchFamily="34" charset="0"/>
                  <a:ea typeface="Arial Unicode MS"/>
                </a:endParaRPr>
              </a:p>
              <a:p>
                <a:pPr algn="just"/>
                <a:r>
                  <a:rPr lang="es-ES" sz="2400" dirty="0">
                    <a:latin typeface="Arial" panose="020B0604020202020204" pitchFamily="34" charset="0"/>
                    <a:ea typeface="Arial Unicode MS"/>
                  </a:rPr>
                  <a:t>El valor de la rotación de activos totales de </a:t>
                </a:r>
                <a:r>
                  <a:rPr lang="es-ES" sz="2400" dirty="0" err="1">
                    <a:latin typeface="Arial" panose="020B0604020202020204" pitchFamily="34" charset="0"/>
                    <a:ea typeface="Arial Unicode MS"/>
                  </a:rPr>
                  <a:t>Alcott</a:t>
                </a:r>
                <a:r>
                  <a:rPr lang="es-ES" sz="2400" dirty="0">
                    <a:latin typeface="Arial" panose="020B0604020202020204" pitchFamily="34" charset="0"/>
                    <a:ea typeface="Arial Unicode MS"/>
                  </a:rPr>
                  <a:t> Company es:</a:t>
                </a:r>
                <a:endParaRPr lang="es-ES" sz="2400" dirty="0">
                  <a:latin typeface="Times New Roman" panose="02020603050405020304" pitchFamily="18" charset="0"/>
                  <a:ea typeface="Batang" panose="02030600000101010101" pitchFamily="18" charset="-127"/>
                </a:endParaRPr>
              </a:p>
              <a:p>
                <a:pPr algn="ctr"/>
                <a:endParaRPr lang="es-ES" sz="2800" b="1" i="1" dirty="0">
                  <a:effectLst/>
                  <a:latin typeface="Cambria Math" panose="02040503050406030204" pitchFamily="18" charset="0"/>
                  <a:ea typeface="Arial Unicode MS"/>
                  <a:cs typeface="Cambria Math" panose="02040503050406030204" pitchFamily="18" charset="0"/>
                </a:endParaRPr>
              </a:p>
              <a:p>
                <a:pPr algn="ctr"/>
                <a14:m>
                  <m:oMath xmlns:m="http://schemas.openxmlformats.org/officeDocument/2006/math">
                    <m:r>
                      <a:rPr lang="es-ES" sz="2800" b="1" i="1">
                        <a:effectLst/>
                        <a:latin typeface="Cambria Math" panose="02040503050406030204" pitchFamily="18" charset="0"/>
                        <a:ea typeface="Arial Unicode MS"/>
                        <a:cs typeface="Cambria Math" panose="02040503050406030204" pitchFamily="18" charset="0"/>
                      </a:rPr>
                      <m:t>𝑹</m:t>
                    </m:r>
                    <m:r>
                      <a:rPr lang="es-ES" sz="2400" b="1" i="1">
                        <a:latin typeface="Cambria Math" panose="02040503050406030204" pitchFamily="18" charset="0"/>
                        <a:ea typeface="Arial Unicode MS"/>
                        <a:cs typeface="Cambria Math" panose="02040503050406030204" pitchFamily="18" charset="0"/>
                      </a:rPr>
                      <m:t>𝒐𝒕𝒂𝒄𝒊</m:t>
                    </m:r>
                    <m:r>
                      <a:rPr lang="es-ES" sz="2400" b="1" i="1">
                        <a:latin typeface="Cambria Math" panose="02040503050406030204" pitchFamily="18" charset="0"/>
                        <a:ea typeface="Arial Unicode MS"/>
                        <a:cs typeface="Cambria Math" panose="02040503050406030204" pitchFamily="18" charset="0"/>
                      </a:rPr>
                      <m:t>ó</m:t>
                    </m:r>
                    <m:r>
                      <a:rPr lang="es-ES" sz="2400" b="1" i="1">
                        <a:latin typeface="Cambria Math" panose="02040503050406030204" pitchFamily="18" charset="0"/>
                        <a:ea typeface="Arial Unicode MS"/>
                        <a:cs typeface="Cambria Math" panose="02040503050406030204" pitchFamily="18" charset="0"/>
                      </a:rPr>
                      <m:t>𝒏</m:t>
                    </m:r>
                    <m:r>
                      <a:rPr lang="es-ES" sz="2400" b="1" i="1">
                        <a:latin typeface="Cambria Math" panose="02040503050406030204" pitchFamily="18" charset="0"/>
                        <a:ea typeface="Arial Unicode MS"/>
                        <a:cs typeface="Cambria Math" panose="02040503050406030204" pitchFamily="18" charset="0"/>
                      </a:rPr>
                      <m:t>  </m:t>
                    </m:r>
                    <m:r>
                      <a:rPr lang="es-ES" sz="2400" b="1" i="1">
                        <a:latin typeface="Cambria Math" panose="02040503050406030204" pitchFamily="18" charset="0"/>
                        <a:ea typeface="Arial Unicode MS"/>
                        <a:cs typeface="Cambria Math" panose="02040503050406030204" pitchFamily="18" charset="0"/>
                      </a:rPr>
                      <m:t>𝒅𝒆</m:t>
                    </m:r>
                    <m:r>
                      <a:rPr lang="es-ES" sz="2400" b="1" i="1">
                        <a:latin typeface="Cambria Math" panose="02040503050406030204" pitchFamily="18" charset="0"/>
                        <a:ea typeface="Arial Unicode MS"/>
                        <a:cs typeface="Cambria Math" panose="02040503050406030204" pitchFamily="18" charset="0"/>
                      </a:rPr>
                      <m:t> </m:t>
                    </m:r>
                    <m:r>
                      <a:rPr lang="es-ES" sz="2400" b="1" i="1">
                        <a:latin typeface="Cambria Math" panose="02040503050406030204" pitchFamily="18" charset="0"/>
                        <a:ea typeface="Arial Unicode MS"/>
                        <a:cs typeface="Cambria Math" panose="02040503050406030204" pitchFamily="18" charset="0"/>
                      </a:rPr>
                      <m:t>𝒂𝒄𝒕𝒊𝒗𝒐𝒔</m:t>
                    </m:r>
                    <m:r>
                      <a:rPr lang="es-ES" sz="2400" b="1" i="1">
                        <a:latin typeface="Cambria Math" panose="02040503050406030204" pitchFamily="18" charset="0"/>
                        <a:ea typeface="Arial Unicode MS"/>
                        <a:cs typeface="Cambria Math" panose="02040503050406030204" pitchFamily="18" charset="0"/>
                      </a:rPr>
                      <m:t> </m:t>
                    </m:r>
                    <m:r>
                      <a:rPr lang="es-ES" sz="2400" b="1" i="1">
                        <a:latin typeface="Cambria Math" panose="02040503050406030204" pitchFamily="18" charset="0"/>
                        <a:ea typeface="Arial Unicode MS"/>
                        <a:cs typeface="Cambria Math" panose="02040503050406030204" pitchFamily="18" charset="0"/>
                      </a:rPr>
                      <m:t>𝒕𝒐𝒕𝒂𝒍𝒆𝒔</m:t>
                    </m:r>
                    <m:r>
                      <a:rPr lang="es-ES" sz="2400" b="1" i="1">
                        <a:latin typeface="Cambria Math" panose="02040503050406030204" pitchFamily="18" charset="0"/>
                        <a:ea typeface="Arial Unicode MS"/>
                        <a:cs typeface="Cambria Math" panose="02040503050406030204" pitchFamily="18" charset="0"/>
                      </a:rPr>
                      <m:t>=</m:t>
                    </m:r>
                    <m:f>
                      <m:fPr>
                        <m:ctrlPr>
                          <a:rPr lang="es-ES" sz="2400" b="1" i="1">
                            <a:latin typeface="Cambria Math" panose="02040503050406030204" pitchFamily="18" charset="0"/>
                            <a:ea typeface="Arial Unicode MS"/>
                            <a:cs typeface="Cambria Math" panose="02040503050406030204" pitchFamily="18" charset="0"/>
                          </a:rPr>
                        </m:ctrlPr>
                      </m:fPr>
                      <m:num>
                        <m:r>
                          <a:rPr lang="es-ES" sz="2400" b="1" i="1">
                            <a:latin typeface="Cambria Math" panose="02040503050406030204" pitchFamily="18" charset="0"/>
                            <a:ea typeface="Arial Unicode MS"/>
                            <a:cs typeface="Cambria Math" panose="02040503050406030204" pitchFamily="18" charset="0"/>
                          </a:rPr>
                          <m:t>$</m:t>
                        </m:r>
                        <m:r>
                          <a:rPr lang="es-ES" sz="2400" b="1" i="1">
                            <a:latin typeface="Cambria Math" panose="02040503050406030204" pitchFamily="18" charset="0"/>
                            <a:ea typeface="Arial Unicode MS"/>
                            <a:cs typeface="Cambria Math" panose="02040503050406030204" pitchFamily="18" charset="0"/>
                          </a:rPr>
                          <m:t>𝟑</m:t>
                        </m:r>
                        <m:r>
                          <a:rPr lang="es-ES" sz="2400" b="1" i="1">
                            <a:latin typeface="Cambria Math" panose="02040503050406030204" pitchFamily="18" charset="0"/>
                            <a:ea typeface="Arial Unicode MS"/>
                            <a:cs typeface="Cambria Math" panose="02040503050406030204" pitchFamily="18" charset="0"/>
                          </a:rPr>
                          <m:t>,</m:t>
                        </m:r>
                        <m:r>
                          <a:rPr lang="es-ES" sz="2400" b="1" i="1">
                            <a:latin typeface="Cambria Math" panose="02040503050406030204" pitchFamily="18" charset="0"/>
                            <a:ea typeface="Arial Unicode MS"/>
                            <a:cs typeface="Cambria Math" panose="02040503050406030204" pitchFamily="18" charset="0"/>
                          </a:rPr>
                          <m:t>𝟎𝟕𝟒</m:t>
                        </m:r>
                        <m:r>
                          <a:rPr lang="es-ES" sz="2400" b="1" i="1">
                            <a:latin typeface="Cambria Math" panose="02040503050406030204" pitchFamily="18" charset="0"/>
                            <a:ea typeface="Arial Unicode MS"/>
                            <a:cs typeface="Cambria Math" panose="02040503050406030204" pitchFamily="18" charset="0"/>
                          </a:rPr>
                          <m:t>,</m:t>
                        </m:r>
                        <m:r>
                          <a:rPr lang="es-ES" sz="2400" b="1" i="1">
                            <a:latin typeface="Cambria Math" panose="02040503050406030204" pitchFamily="18" charset="0"/>
                            <a:ea typeface="Arial Unicode MS"/>
                            <a:cs typeface="Cambria Math" panose="02040503050406030204" pitchFamily="18" charset="0"/>
                          </a:rPr>
                          <m:t>𝟎𝟎𝟎</m:t>
                        </m:r>
                      </m:num>
                      <m:den>
                        <m:r>
                          <a:rPr lang="es-ES" sz="2400" b="1" i="1">
                            <a:latin typeface="Cambria Math" panose="02040503050406030204" pitchFamily="18" charset="0"/>
                            <a:ea typeface="Arial Unicode MS"/>
                            <a:cs typeface="Cambria Math" panose="02040503050406030204" pitchFamily="18" charset="0"/>
                          </a:rPr>
                          <m:t>$</m:t>
                        </m:r>
                        <m:r>
                          <a:rPr lang="es-ES" sz="2400" b="1" i="1">
                            <a:latin typeface="Cambria Math" panose="02040503050406030204" pitchFamily="18" charset="0"/>
                            <a:ea typeface="Arial Unicode MS"/>
                            <a:cs typeface="Cambria Math" panose="02040503050406030204" pitchFamily="18" charset="0"/>
                          </a:rPr>
                          <m:t>𝟑</m:t>
                        </m:r>
                        <m:r>
                          <a:rPr lang="es-ES" sz="2400" b="1" i="1">
                            <a:latin typeface="Cambria Math" panose="02040503050406030204" pitchFamily="18" charset="0"/>
                            <a:ea typeface="Arial Unicode MS"/>
                            <a:cs typeface="Cambria Math" panose="02040503050406030204" pitchFamily="18" charset="0"/>
                          </a:rPr>
                          <m:t>,</m:t>
                        </m:r>
                        <m:r>
                          <a:rPr lang="es-ES" sz="2400" b="1" i="1">
                            <a:latin typeface="Cambria Math" panose="02040503050406030204" pitchFamily="18" charset="0"/>
                            <a:ea typeface="Arial Unicode MS"/>
                            <a:cs typeface="Cambria Math" panose="02040503050406030204" pitchFamily="18" charset="0"/>
                          </a:rPr>
                          <m:t>𝟓𝟗𝟕</m:t>
                        </m:r>
                        <m:r>
                          <a:rPr lang="es-ES" sz="2400" b="1" i="1">
                            <a:latin typeface="Cambria Math" panose="02040503050406030204" pitchFamily="18" charset="0"/>
                            <a:ea typeface="Arial Unicode MS"/>
                            <a:cs typeface="Cambria Math" panose="02040503050406030204" pitchFamily="18" charset="0"/>
                          </a:rPr>
                          <m:t>,</m:t>
                        </m:r>
                        <m:r>
                          <a:rPr lang="es-ES" sz="2400" b="1" i="1">
                            <a:latin typeface="Cambria Math" panose="02040503050406030204" pitchFamily="18" charset="0"/>
                            <a:ea typeface="Arial Unicode MS"/>
                            <a:cs typeface="Cambria Math" panose="02040503050406030204" pitchFamily="18" charset="0"/>
                          </a:rPr>
                          <m:t>𝟎𝟎𝟎</m:t>
                        </m:r>
                      </m:den>
                    </m:f>
                  </m:oMath>
                </a14:m>
                <a:r>
                  <a:rPr lang="es-ES" sz="2400" b="1" dirty="0">
                    <a:latin typeface="Arial" panose="020B0604020202020204" pitchFamily="34" charset="0"/>
                    <a:ea typeface="Arial Unicode MS"/>
                  </a:rPr>
                  <a:t> = 0.85 </a:t>
                </a:r>
                <a:endParaRPr lang="es-ES" sz="2400" dirty="0">
                  <a:latin typeface="Times New Roman" panose="02020603050405020304" pitchFamily="18" charset="0"/>
                  <a:ea typeface="Batang" panose="02030600000101010101" pitchFamily="18" charset="-127"/>
                </a:endParaRPr>
              </a:p>
              <a:p>
                <a:pPr algn="just"/>
                <a:endParaRPr lang="es-ES" sz="2400" dirty="0">
                  <a:latin typeface="Arial" panose="020B0604020202020204" pitchFamily="34" charset="0"/>
                  <a:ea typeface="Arial Unicode MS"/>
                </a:endParaRPr>
              </a:p>
              <a:p>
                <a:pPr algn="just"/>
                <a:r>
                  <a:rPr lang="es-ES" sz="2400" dirty="0">
                    <a:latin typeface="Arial" panose="020B0604020202020204" pitchFamily="34" charset="0"/>
                    <a:ea typeface="Arial Unicode MS"/>
                  </a:rPr>
                  <a:t>Esto significa que la empresa renueva sus activos 0.85 veces al año.</a:t>
                </a:r>
                <a:endParaRPr lang="es-ES" sz="2400" dirty="0">
                  <a:latin typeface="Times New Roman" panose="02020603050405020304" pitchFamily="18" charset="0"/>
                  <a:ea typeface="Batang" panose="02030600000101010101" pitchFamily="18" charset="-127"/>
                </a:endParaRPr>
              </a:p>
            </p:txBody>
          </p:sp>
        </mc:Choice>
        <mc:Fallback>
          <p:sp>
            <p:nvSpPr>
              <p:cNvPr id="2" name="Rectángulo 1"/>
              <p:cNvSpPr>
                <a:spLocks noRot="1" noChangeAspect="1" noMove="1" noResize="1" noEditPoints="1" noAdjustHandles="1" noChangeArrowheads="1" noChangeShapeType="1" noTextEdit="1"/>
              </p:cNvSpPr>
              <p:nvPr/>
            </p:nvSpPr>
            <p:spPr>
              <a:xfrm>
                <a:off x="471055" y="3163860"/>
                <a:ext cx="11386776" cy="3414140"/>
              </a:xfrm>
              <a:prstGeom prst="rect">
                <a:avLst/>
              </a:prstGeom>
              <a:blipFill>
                <a:blip r:embed="rId3"/>
                <a:stretch>
                  <a:fillRect l="-803" b="-3214"/>
                </a:stretch>
              </a:blipFill>
            </p:spPr>
            <p:txBody>
              <a:bodyPr/>
              <a:lstStyle/>
              <a:p>
                <a:r>
                  <a:rPr lang="es-NI">
                    <a:noFill/>
                  </a:rPr>
                  <a:t> </a:t>
                </a:r>
              </a:p>
            </p:txBody>
          </p:sp>
        </mc:Fallback>
      </mc:AlternateContent>
    </p:spTree>
    <p:extLst>
      <p:ext uri="{BB962C8B-B14F-4D97-AF65-F5344CB8AC3E}">
        <p14:creationId xmlns:p14="http://schemas.microsoft.com/office/powerpoint/2010/main" val="2284867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61788">
            <a:off x="10216825" y="350322"/>
            <a:ext cx="1750708" cy="10107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194979" y="1040857"/>
            <a:ext cx="11352628" cy="6340197"/>
          </a:xfrm>
          <a:prstGeom prst="rect">
            <a:avLst/>
          </a:prstGeom>
        </p:spPr>
        <p:txBody>
          <a:bodyPr wrap="square">
            <a:spAutoFit/>
          </a:bodyPr>
          <a:lstStyle/>
          <a:p>
            <a:pPr marL="457200" indent="-457200">
              <a:buAutoNum type="arabicPeriod"/>
            </a:pPr>
            <a:r>
              <a:rPr lang="es-NI" sz="2000" b="1" dirty="0"/>
              <a:t>Rotación de inventarios : </a:t>
            </a:r>
          </a:p>
          <a:p>
            <a:r>
              <a:rPr lang="es-MX" sz="2000" b="1" dirty="0"/>
              <a:t>Promedio industrial:</a:t>
            </a:r>
            <a:endParaRPr lang="es-MX" sz="2000" dirty="0"/>
          </a:p>
          <a:p>
            <a:pPr>
              <a:buFont typeface="Arial" panose="020B0604020202020204" pitchFamily="34" charset="0"/>
              <a:buChar char="•"/>
            </a:pPr>
            <a:r>
              <a:rPr lang="es-MX" sz="2000" dirty="0"/>
              <a:t>Manufactura ligera: </a:t>
            </a:r>
            <a:r>
              <a:rPr lang="es-MX" sz="2000" b="1" dirty="0"/>
              <a:t>5 a 8 veces/año</a:t>
            </a:r>
            <a:endParaRPr lang="es-MX" sz="2000" dirty="0"/>
          </a:p>
          <a:p>
            <a:pPr>
              <a:buFont typeface="Arial" panose="020B0604020202020204" pitchFamily="34" charset="0"/>
              <a:buChar char="•"/>
            </a:pPr>
            <a:r>
              <a:rPr lang="es-MX" sz="2000" dirty="0" err="1"/>
              <a:t>Retail</a:t>
            </a:r>
            <a:r>
              <a:rPr lang="es-MX" sz="2000" dirty="0"/>
              <a:t> (supermercados): </a:t>
            </a:r>
            <a:r>
              <a:rPr lang="es-MX" sz="2000" b="1" dirty="0"/>
              <a:t>8 a 12 veces/año</a:t>
            </a:r>
            <a:endParaRPr lang="es-MX" sz="2000" dirty="0"/>
          </a:p>
          <a:p>
            <a:pPr>
              <a:buFont typeface="Arial" panose="020B0604020202020204" pitchFamily="34" charset="0"/>
              <a:buChar char="•"/>
            </a:pPr>
            <a:r>
              <a:rPr lang="es-MX" sz="2000" dirty="0"/>
              <a:t>Ferreterías: </a:t>
            </a:r>
            <a:r>
              <a:rPr lang="es-MX" sz="2000" b="1" dirty="0"/>
              <a:t>4 a 6 veces/año</a:t>
            </a:r>
            <a:endParaRPr lang="es-MX" sz="2000" dirty="0"/>
          </a:p>
          <a:p>
            <a:pPr>
              <a:buFont typeface="Arial" panose="020B0604020202020204" pitchFamily="34" charset="0"/>
              <a:buChar char="•"/>
            </a:pPr>
            <a:r>
              <a:rPr lang="es-MX" sz="2000" dirty="0"/>
              <a:t>Hoteles/restaurantes (alimentos): </a:t>
            </a:r>
            <a:r>
              <a:rPr lang="es-MX" sz="2000" b="1" dirty="0"/>
              <a:t>12 o más veces/año</a:t>
            </a:r>
            <a:r>
              <a:rPr lang="es-MX" sz="2000" dirty="0"/>
              <a:t> (alta rotación)</a:t>
            </a:r>
          </a:p>
          <a:p>
            <a:pPr>
              <a:buFont typeface="Arial" panose="020B0604020202020204" pitchFamily="34" charset="0"/>
              <a:buChar char="•"/>
            </a:pPr>
            <a:endParaRPr lang="es-MX" sz="2000" dirty="0"/>
          </a:p>
          <a:p>
            <a:r>
              <a:rPr lang="es-MX" sz="2000" b="1" dirty="0"/>
              <a:t>2. Rotación de cuentas por cobrar (</a:t>
            </a:r>
            <a:r>
              <a:rPr lang="es-MX" sz="2000" b="1" dirty="0" err="1"/>
              <a:t>CxC</a:t>
            </a:r>
            <a:r>
              <a:rPr lang="es-MX" sz="2000" b="1" dirty="0"/>
              <a:t>) </a:t>
            </a:r>
          </a:p>
          <a:p>
            <a:r>
              <a:rPr lang="es-MX" sz="2000" b="1" dirty="0"/>
              <a:t>Promedio industrial:</a:t>
            </a:r>
            <a:endParaRPr lang="es-MX" sz="2000" dirty="0"/>
          </a:p>
          <a:p>
            <a:pPr>
              <a:buFont typeface="Arial" panose="020B0604020202020204" pitchFamily="34" charset="0"/>
              <a:buChar char="•"/>
            </a:pPr>
            <a:r>
              <a:rPr lang="es-MX" sz="2000" dirty="0"/>
              <a:t>General: </a:t>
            </a:r>
            <a:r>
              <a:rPr lang="es-MX" sz="2000" b="1" dirty="0"/>
              <a:t>7 a 9 veces/año</a:t>
            </a:r>
            <a:endParaRPr lang="es-MX" sz="2000" dirty="0"/>
          </a:p>
          <a:p>
            <a:pPr>
              <a:buFont typeface="Arial" panose="020B0604020202020204" pitchFamily="34" charset="0"/>
              <a:buChar char="•"/>
            </a:pPr>
            <a:r>
              <a:rPr lang="es-MX" sz="2000" dirty="0"/>
              <a:t>Comercio minorista: </a:t>
            </a:r>
            <a:r>
              <a:rPr lang="es-MX" sz="2000" b="1" dirty="0"/>
              <a:t>12 veces/año</a:t>
            </a:r>
            <a:r>
              <a:rPr lang="es-MX" sz="2000" dirty="0"/>
              <a:t> (cobran rápido)</a:t>
            </a:r>
          </a:p>
          <a:p>
            <a:pPr>
              <a:buFont typeface="Arial" panose="020B0604020202020204" pitchFamily="34" charset="0"/>
              <a:buChar char="•"/>
            </a:pPr>
            <a:r>
              <a:rPr lang="es-MX" sz="2000" dirty="0"/>
              <a:t>Servicios / hoteles: </a:t>
            </a:r>
            <a:r>
              <a:rPr lang="es-MX" sz="2000" b="1" dirty="0"/>
              <a:t>6 a 8 veces/año</a:t>
            </a:r>
          </a:p>
          <a:p>
            <a:pPr>
              <a:buFont typeface="Arial" panose="020B0604020202020204" pitchFamily="34" charset="0"/>
              <a:buChar char="•"/>
            </a:pPr>
            <a:endParaRPr lang="es-MX" sz="2000" b="1" dirty="0"/>
          </a:p>
          <a:p>
            <a:r>
              <a:rPr lang="es-NI" sz="2000" b="1" dirty="0"/>
              <a:t>3. Período promedio de cobro (PPC)</a:t>
            </a:r>
          </a:p>
          <a:p>
            <a:r>
              <a:rPr lang="es-MX" sz="2000" b="1" dirty="0"/>
              <a:t>Promedio industrial:</a:t>
            </a:r>
            <a:endParaRPr lang="es-MX" sz="2000" dirty="0"/>
          </a:p>
          <a:p>
            <a:pPr>
              <a:buFont typeface="Arial" panose="020B0604020202020204" pitchFamily="34" charset="0"/>
              <a:buChar char="•"/>
            </a:pPr>
            <a:r>
              <a:rPr lang="es-MX" sz="2000" dirty="0"/>
              <a:t>Empresas grandes: </a:t>
            </a:r>
            <a:r>
              <a:rPr lang="es-MX" sz="2000" b="1" dirty="0"/>
              <a:t>30 – 45 días</a:t>
            </a:r>
            <a:endParaRPr lang="es-MX" sz="2000" dirty="0"/>
          </a:p>
          <a:p>
            <a:pPr>
              <a:buFont typeface="Arial" panose="020B0604020202020204" pitchFamily="34" charset="0"/>
              <a:buChar char="•"/>
            </a:pPr>
            <a:r>
              <a:rPr lang="es-MX" sz="2000" dirty="0"/>
              <a:t>Comercio minorista: </a:t>
            </a:r>
            <a:r>
              <a:rPr lang="es-MX" sz="2000" b="1" dirty="0"/>
              <a:t>15 – 30 días</a:t>
            </a:r>
            <a:endParaRPr lang="es-MX" sz="2000" dirty="0"/>
          </a:p>
          <a:p>
            <a:pPr>
              <a:buFont typeface="Arial" panose="020B0604020202020204" pitchFamily="34" charset="0"/>
              <a:buChar char="•"/>
            </a:pPr>
            <a:r>
              <a:rPr lang="es-MX" sz="2000" dirty="0"/>
              <a:t>Servicios/hoteles: </a:t>
            </a:r>
            <a:r>
              <a:rPr lang="es-MX" sz="2000" b="1" dirty="0"/>
              <a:t>30 – 60 días</a:t>
            </a:r>
            <a:endParaRPr lang="es-MX" sz="2000" dirty="0"/>
          </a:p>
          <a:p>
            <a:endParaRPr lang="es-MX" b="1" dirty="0"/>
          </a:p>
          <a:p>
            <a:pPr algn="just"/>
            <a:endParaRPr lang="es-ES" sz="2800" b="1" dirty="0"/>
          </a:p>
        </p:txBody>
      </p:sp>
    </p:spTree>
    <p:extLst>
      <p:ext uri="{BB962C8B-B14F-4D97-AF65-F5344CB8AC3E}">
        <p14:creationId xmlns:p14="http://schemas.microsoft.com/office/powerpoint/2010/main" val="42798527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61788">
            <a:off x="10216825" y="350322"/>
            <a:ext cx="1750708" cy="10107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203785" y="1113623"/>
            <a:ext cx="10888394" cy="5109091"/>
          </a:xfrm>
          <a:prstGeom prst="rect">
            <a:avLst/>
          </a:prstGeom>
        </p:spPr>
        <p:txBody>
          <a:bodyPr wrap="square">
            <a:spAutoFit/>
          </a:bodyPr>
          <a:lstStyle/>
          <a:p>
            <a:r>
              <a:rPr lang="es-NI" sz="2000" b="1" dirty="0"/>
              <a:t>4. Rotación de Activos Fijos : </a:t>
            </a:r>
          </a:p>
          <a:p>
            <a:r>
              <a:rPr lang="es-MX" sz="2000" b="1" dirty="0"/>
              <a:t>Promedio industrial:</a:t>
            </a:r>
          </a:p>
          <a:p>
            <a:r>
              <a:rPr lang="es-MX" sz="2000" dirty="0"/>
              <a:t>Comercio minorista / supermercados: </a:t>
            </a:r>
            <a:r>
              <a:rPr lang="es-MX" sz="2000" b="1" dirty="0"/>
              <a:t>5 – 8 veces</a:t>
            </a:r>
            <a:r>
              <a:rPr lang="es-MX" sz="2000" dirty="0"/>
              <a:t>.</a:t>
            </a:r>
          </a:p>
          <a:p>
            <a:r>
              <a:rPr lang="es-MX" sz="2000" dirty="0"/>
              <a:t>Manufactura / industria ligera: </a:t>
            </a:r>
            <a:r>
              <a:rPr lang="es-MX" sz="2000" b="1" dirty="0"/>
              <a:t>2 – 4 veces.</a:t>
            </a:r>
          </a:p>
          <a:p>
            <a:r>
              <a:rPr lang="es-MX" sz="2000" dirty="0"/>
              <a:t>Hoteles / servicios de hospitalidad: </a:t>
            </a:r>
            <a:r>
              <a:rPr lang="es-MX" sz="2000" b="1" dirty="0"/>
              <a:t>0.5 – 1.0 veces.</a:t>
            </a:r>
          </a:p>
          <a:p>
            <a:r>
              <a:rPr lang="es-MX" sz="2000" dirty="0"/>
              <a:t>Ferreterías / pulperías: </a:t>
            </a:r>
            <a:r>
              <a:rPr lang="es-MX" sz="2000" b="1" dirty="0"/>
              <a:t>3 – 5 veces.</a:t>
            </a:r>
          </a:p>
          <a:p>
            <a:r>
              <a:rPr lang="es-MX" sz="2000" dirty="0"/>
              <a:t>Autolavados / talleres pequeños: </a:t>
            </a:r>
            <a:r>
              <a:rPr lang="es-MX" sz="2000" b="1" dirty="0"/>
              <a:t>1 – 2 veces</a:t>
            </a:r>
          </a:p>
          <a:p>
            <a:endParaRPr lang="es-MX" sz="2000" b="1" dirty="0"/>
          </a:p>
          <a:p>
            <a:r>
              <a:rPr lang="es-NI" sz="2000" b="1" dirty="0"/>
              <a:t>5. Rotación de Activos Fijos : </a:t>
            </a:r>
            <a:r>
              <a:rPr lang="es-MX" sz="2000" b="1" dirty="0"/>
              <a:t>Promedio industrial:</a:t>
            </a:r>
          </a:p>
          <a:p>
            <a:r>
              <a:rPr lang="es-MX" sz="2000" b="1" dirty="0"/>
              <a:t>Promedio industrial:</a:t>
            </a:r>
            <a:endParaRPr lang="es-MX" sz="2000" dirty="0"/>
          </a:p>
          <a:p>
            <a:pPr>
              <a:buFont typeface="Arial" panose="020B0604020202020204" pitchFamily="34" charset="0"/>
              <a:buChar char="•"/>
            </a:pPr>
            <a:r>
              <a:rPr lang="es-MX" sz="2000" dirty="0"/>
              <a:t>Comercio minorista: </a:t>
            </a:r>
            <a:r>
              <a:rPr lang="es-MX" sz="2000" b="1" dirty="0"/>
              <a:t>2.0 – 2.5 veces</a:t>
            </a:r>
            <a:endParaRPr lang="es-MX" sz="2000" dirty="0"/>
          </a:p>
          <a:p>
            <a:pPr>
              <a:buFont typeface="Arial" panose="020B0604020202020204" pitchFamily="34" charset="0"/>
              <a:buChar char="•"/>
            </a:pPr>
            <a:r>
              <a:rPr lang="es-MX" sz="2000" dirty="0"/>
              <a:t>Manufactura: </a:t>
            </a:r>
            <a:r>
              <a:rPr lang="es-MX" sz="2000" b="1" dirty="0"/>
              <a:t>1.2 – 1.5 veces</a:t>
            </a:r>
            <a:endParaRPr lang="es-MX" sz="2000" dirty="0"/>
          </a:p>
          <a:p>
            <a:pPr>
              <a:buFont typeface="Arial" panose="020B0604020202020204" pitchFamily="34" charset="0"/>
              <a:buChar char="•"/>
            </a:pPr>
            <a:r>
              <a:rPr lang="es-MX" sz="2000" dirty="0"/>
              <a:t>Servicios/hoteles: </a:t>
            </a:r>
            <a:r>
              <a:rPr lang="es-MX" sz="2000" b="1" dirty="0"/>
              <a:t>0.6 – 1.0 veces</a:t>
            </a:r>
            <a:endParaRPr lang="es-MX" sz="2000" dirty="0"/>
          </a:p>
          <a:p>
            <a:endParaRPr lang="es-MX" sz="2000" b="1" dirty="0"/>
          </a:p>
          <a:p>
            <a:endParaRPr lang="es-MX" b="1" dirty="0"/>
          </a:p>
          <a:p>
            <a:pPr algn="just"/>
            <a:endParaRPr lang="es-ES" sz="2800" b="1" dirty="0"/>
          </a:p>
        </p:txBody>
      </p:sp>
    </p:spTree>
    <p:extLst>
      <p:ext uri="{BB962C8B-B14F-4D97-AF65-F5344CB8AC3E}">
        <p14:creationId xmlns:p14="http://schemas.microsoft.com/office/powerpoint/2010/main" val="3477843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55" y="0"/>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001F5F"/>
          </a:solidFill>
        </p:spPr>
        <p:txBody>
          <a:bodyPr wrap="square" lIns="0" tIns="0" rIns="0" bIns="0" rtlCol="0"/>
          <a:lstStyle/>
          <a:p>
            <a:pPr defTabSz="1219170">
              <a:defRPr/>
            </a:pPr>
            <a:endParaRPr sz="1200">
              <a:solidFill>
                <a:prstClr val="black"/>
              </a:solidFill>
              <a:latin typeface="Calibri" panose="020F0502020204030204"/>
            </a:endParaRPr>
          </a:p>
        </p:txBody>
      </p:sp>
      <p:grpSp>
        <p:nvGrpSpPr>
          <p:cNvPr id="3" name="object 3"/>
          <p:cNvGrpSpPr/>
          <p:nvPr/>
        </p:nvGrpSpPr>
        <p:grpSpPr>
          <a:xfrm>
            <a:off x="-8467" y="-8468"/>
            <a:ext cx="12208933" cy="6874933"/>
            <a:chOff x="-12700" y="-12701"/>
            <a:chExt cx="18313400" cy="10312400"/>
          </a:xfrm>
        </p:grpSpPr>
        <p:sp>
          <p:nvSpPr>
            <p:cNvPr id="4" name="object 4"/>
            <p:cNvSpPr/>
            <p:nvPr/>
          </p:nvSpPr>
          <p:spPr>
            <a:xfrm>
              <a:off x="0" y="-1"/>
              <a:ext cx="18288000" cy="10287000"/>
            </a:xfrm>
            <a:custGeom>
              <a:avLst/>
              <a:gdLst/>
              <a:ahLst/>
              <a:cxnLst/>
              <a:rect l="l" t="t" r="r" b="b"/>
              <a:pathLst>
                <a:path w="18288000" h="10287000">
                  <a:moveTo>
                    <a:pt x="18288000" y="0"/>
                  </a:moveTo>
                  <a:lnTo>
                    <a:pt x="0" y="1"/>
                  </a:lnTo>
                  <a:lnTo>
                    <a:pt x="0" y="10287001"/>
                  </a:lnTo>
                </a:path>
              </a:pathLst>
            </a:custGeom>
            <a:ln w="25400">
              <a:solidFill>
                <a:srgbClr val="385D89"/>
              </a:solidFill>
            </a:ln>
          </p:spPr>
          <p:txBody>
            <a:bodyPr wrap="square" lIns="0" tIns="0" rIns="0" bIns="0" rtlCol="0"/>
            <a:lstStyle/>
            <a:p>
              <a:pPr defTabSz="1219170">
                <a:defRPr/>
              </a:pPr>
              <a:endParaRPr sz="1200">
                <a:solidFill>
                  <a:prstClr val="black"/>
                </a:solidFill>
                <a:latin typeface="Calibri" panose="020F0502020204030204"/>
              </a:endParaRPr>
            </a:p>
          </p:txBody>
        </p:sp>
        <p:pic>
          <p:nvPicPr>
            <p:cNvPr id="5" name="object 5"/>
            <p:cNvPicPr/>
            <p:nvPr/>
          </p:nvPicPr>
          <p:blipFill>
            <a:blip r:embed="rId2" cstate="print"/>
            <a:stretch>
              <a:fillRect/>
            </a:stretch>
          </p:blipFill>
          <p:spPr>
            <a:xfrm>
              <a:off x="13716000" y="0"/>
              <a:ext cx="4572000" cy="4559808"/>
            </a:xfrm>
            <a:prstGeom prst="rect">
              <a:avLst/>
            </a:prstGeom>
          </p:spPr>
        </p:pic>
        <p:pic>
          <p:nvPicPr>
            <p:cNvPr id="6" name="object 6"/>
            <p:cNvPicPr/>
            <p:nvPr/>
          </p:nvPicPr>
          <p:blipFill>
            <a:blip r:embed="rId3" cstate="print"/>
            <a:stretch>
              <a:fillRect/>
            </a:stretch>
          </p:blipFill>
          <p:spPr>
            <a:xfrm>
              <a:off x="0" y="1353310"/>
              <a:ext cx="8894063" cy="8897110"/>
            </a:xfrm>
            <a:prstGeom prst="rect">
              <a:avLst/>
            </a:prstGeom>
          </p:spPr>
        </p:pic>
      </p:grpSp>
      <p:sp>
        <p:nvSpPr>
          <p:cNvPr id="7" name="object 7"/>
          <p:cNvSpPr txBox="1"/>
          <p:nvPr/>
        </p:nvSpPr>
        <p:spPr>
          <a:xfrm>
            <a:off x="6400800" y="1659595"/>
            <a:ext cx="2990427" cy="500992"/>
          </a:xfrm>
          <a:prstGeom prst="rect">
            <a:avLst/>
          </a:prstGeom>
        </p:spPr>
        <p:txBody>
          <a:bodyPr vert="horz" wrap="square" lIns="0" tIns="8467" rIns="0" bIns="0" rtlCol="0">
            <a:spAutoFit/>
          </a:bodyPr>
          <a:lstStyle/>
          <a:p>
            <a:pPr marL="8466" defTabSz="1219170">
              <a:spcBef>
                <a:spcPts val="67"/>
              </a:spcBef>
              <a:defRPr/>
            </a:pPr>
            <a:r>
              <a:rPr lang="es-MX" sz="3200" b="1" spc="-7" dirty="0">
                <a:solidFill>
                  <a:srgbClr val="FFFFFF"/>
                </a:solidFill>
                <a:latin typeface="Calibri"/>
                <a:cs typeface="Calibri"/>
              </a:rPr>
              <a:t>Gracias</a:t>
            </a:r>
            <a:endParaRPr sz="3200" dirty="0">
              <a:solidFill>
                <a:prstClr val="black"/>
              </a:solidFill>
              <a:latin typeface="Calibri"/>
              <a:cs typeface="Calibri"/>
            </a:endParaRPr>
          </a:p>
        </p:txBody>
      </p:sp>
      <p:sp>
        <p:nvSpPr>
          <p:cNvPr id="8" name="object 8"/>
          <p:cNvSpPr txBox="1">
            <a:spLocks noGrp="1"/>
          </p:cNvSpPr>
          <p:nvPr>
            <p:ph type="title"/>
          </p:nvPr>
        </p:nvSpPr>
        <p:spPr>
          <a:xfrm>
            <a:off x="4719828" y="2836927"/>
            <a:ext cx="4892464" cy="1124668"/>
          </a:xfrm>
          <a:prstGeom prst="rect">
            <a:avLst/>
          </a:prstGeom>
        </p:spPr>
        <p:txBody>
          <a:bodyPr vert="horz" wrap="square" lIns="0" tIns="8891" rIns="0" bIns="0" rtlCol="0">
            <a:spAutoFit/>
          </a:bodyPr>
          <a:lstStyle/>
          <a:p>
            <a:pPr marR="111757">
              <a:lnSpc>
                <a:spcPts val="4211"/>
              </a:lnSpc>
              <a:spcBef>
                <a:spcPts val="71"/>
              </a:spcBef>
            </a:pPr>
            <a:r>
              <a:rPr sz="3867" dirty="0">
                <a:solidFill>
                  <a:srgbClr val="FFFFFF"/>
                </a:solidFill>
                <a:latin typeface="Calibri"/>
                <a:cs typeface="Calibri"/>
              </a:rPr>
              <a:t>Programa</a:t>
            </a:r>
            <a:r>
              <a:rPr sz="3867" spc="-180" dirty="0">
                <a:solidFill>
                  <a:srgbClr val="FFFFFF"/>
                </a:solidFill>
                <a:latin typeface="Calibri"/>
                <a:cs typeface="Calibri"/>
              </a:rPr>
              <a:t> </a:t>
            </a:r>
            <a:r>
              <a:rPr sz="3867" spc="-7" dirty="0">
                <a:solidFill>
                  <a:srgbClr val="FFFFFF"/>
                </a:solidFill>
                <a:latin typeface="Calibri"/>
                <a:cs typeface="Calibri"/>
              </a:rPr>
              <a:t>Académico</a:t>
            </a:r>
            <a:endParaRPr sz="3867" dirty="0">
              <a:latin typeface="Calibri"/>
              <a:cs typeface="Calibri"/>
            </a:endParaRPr>
          </a:p>
          <a:p>
            <a:pPr>
              <a:lnSpc>
                <a:spcPts val="4531"/>
              </a:lnSpc>
            </a:pPr>
            <a:r>
              <a:rPr sz="4133" dirty="0">
                <a:solidFill>
                  <a:srgbClr val="FFFFFF"/>
                </a:solidFill>
                <a:latin typeface="Calibri"/>
                <a:cs typeface="Calibri"/>
              </a:rPr>
              <a:t>Ingeniería</a:t>
            </a:r>
            <a:r>
              <a:rPr sz="4133" spc="-113" dirty="0">
                <a:solidFill>
                  <a:srgbClr val="FFFFFF"/>
                </a:solidFill>
                <a:latin typeface="Calibri"/>
                <a:cs typeface="Calibri"/>
              </a:rPr>
              <a:t> </a:t>
            </a:r>
            <a:r>
              <a:rPr sz="4133" dirty="0">
                <a:solidFill>
                  <a:srgbClr val="FFFFFF"/>
                </a:solidFill>
                <a:latin typeface="Calibri"/>
                <a:cs typeface="Calibri"/>
              </a:rPr>
              <a:t>de</a:t>
            </a:r>
            <a:r>
              <a:rPr sz="4133" spc="-151" dirty="0">
                <a:solidFill>
                  <a:srgbClr val="FFFFFF"/>
                </a:solidFill>
                <a:latin typeface="Calibri"/>
                <a:cs typeface="Calibri"/>
              </a:rPr>
              <a:t> </a:t>
            </a:r>
            <a:r>
              <a:rPr sz="4133" spc="-7" dirty="0">
                <a:solidFill>
                  <a:srgbClr val="FFFFFF"/>
                </a:solidFill>
                <a:latin typeface="Calibri"/>
                <a:cs typeface="Calibri"/>
              </a:rPr>
              <a:t>Sistemas</a:t>
            </a:r>
            <a:endParaRPr sz="4133" dirty="0">
              <a:latin typeface="Calibri"/>
              <a:cs typeface="Calibri"/>
            </a:endParaRPr>
          </a:p>
        </p:txBody>
      </p:sp>
      <p:pic>
        <p:nvPicPr>
          <p:cNvPr id="9" name="object 9"/>
          <p:cNvPicPr/>
          <p:nvPr/>
        </p:nvPicPr>
        <p:blipFill>
          <a:blip r:embed="rId4" cstate="print"/>
          <a:stretch>
            <a:fillRect/>
          </a:stretch>
        </p:blipFill>
        <p:spPr>
          <a:xfrm>
            <a:off x="8636000" y="5527040"/>
            <a:ext cx="3048000" cy="9306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pic>
        <p:nvPicPr>
          <p:cNvPr id="6" name="Imagen 5">
            <a:extLst>
              <a:ext uri="{FF2B5EF4-FFF2-40B4-BE49-F238E27FC236}">
                <a16:creationId xmlns:a16="http://schemas.microsoft.com/office/drawing/2014/main" id="{D8CF7305-D218-4ECF-AC22-350EA3AEB89C}"/>
              </a:ext>
            </a:extLst>
          </p:cNvPr>
          <p:cNvPicPr>
            <a:picLocks noChangeAspect="1"/>
          </p:cNvPicPr>
          <p:nvPr/>
        </p:nvPicPr>
        <p:blipFill>
          <a:blip r:embed="rId2"/>
          <a:stretch>
            <a:fillRect/>
          </a:stretch>
        </p:blipFill>
        <p:spPr>
          <a:xfrm>
            <a:off x="478805" y="926990"/>
            <a:ext cx="10962918" cy="5725411"/>
          </a:xfrm>
          <a:prstGeom prst="rect">
            <a:avLst/>
          </a:prstGeom>
        </p:spPr>
      </p:pic>
    </p:spTree>
    <p:extLst>
      <p:ext uri="{BB962C8B-B14F-4D97-AF65-F5344CB8AC3E}">
        <p14:creationId xmlns:p14="http://schemas.microsoft.com/office/powerpoint/2010/main" val="1331928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72424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72424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pic>
        <p:nvPicPr>
          <p:cNvPr id="2" name="Imagen 1">
            <a:extLst>
              <a:ext uri="{FF2B5EF4-FFF2-40B4-BE49-F238E27FC236}">
                <a16:creationId xmlns:a16="http://schemas.microsoft.com/office/drawing/2014/main" id="{56094D20-D7CC-474D-AA1E-804E7CE3E310}"/>
              </a:ext>
            </a:extLst>
          </p:cNvPr>
          <p:cNvPicPr>
            <a:picLocks noChangeAspect="1"/>
          </p:cNvPicPr>
          <p:nvPr/>
        </p:nvPicPr>
        <p:blipFill>
          <a:blip r:embed="rId2"/>
          <a:stretch>
            <a:fillRect/>
          </a:stretch>
        </p:blipFill>
        <p:spPr>
          <a:xfrm>
            <a:off x="760216" y="1496763"/>
            <a:ext cx="11107875" cy="5352752"/>
          </a:xfrm>
          <a:prstGeom prst="rect">
            <a:avLst/>
          </a:prstGeom>
        </p:spPr>
      </p:pic>
      <p:sp>
        <p:nvSpPr>
          <p:cNvPr id="35" name="Text Placeholder 1">
            <a:extLst>
              <a:ext uri="{FF2B5EF4-FFF2-40B4-BE49-F238E27FC236}">
                <a16:creationId xmlns:a16="http://schemas.microsoft.com/office/drawing/2014/main" id="{07361540-467E-4F94-90EC-A9A0ED83ECC6}"/>
              </a:ext>
            </a:extLst>
          </p:cNvPr>
          <p:cNvSpPr txBox="1">
            <a:spLocks/>
          </p:cNvSpPr>
          <p:nvPr/>
        </p:nvSpPr>
        <p:spPr>
          <a:xfrm>
            <a:off x="323909" y="907561"/>
            <a:ext cx="8062858" cy="724247"/>
          </a:xfrm>
          <a:prstGeom prst="rect">
            <a:avLst/>
          </a:prstGeom>
        </p:spPr>
        <p:txBody>
          <a:bodyPr vert="horz" lIns="91440" tIns="45720" rIns="91440" bIns="45720" rtlCol="0" anchor="ctr"/>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002060"/>
                </a:solidFill>
              </a:rPr>
              <a:t>Herramientas de análisis</a:t>
            </a:r>
          </a:p>
          <a:p>
            <a:r>
              <a:rPr lang="es-ES" sz="2000" b="1" u="sng" dirty="0">
                <a:solidFill>
                  <a:srgbClr val="002060"/>
                </a:solidFill>
              </a:rPr>
              <a:t>Base comparativo de las razones financieras</a:t>
            </a:r>
          </a:p>
          <a:p>
            <a:endParaRPr lang="en-US" dirty="0">
              <a:solidFill>
                <a:schemeClr val="accent3">
                  <a:lumMod val="50000"/>
                  <a:lumOff val="50000"/>
                </a:schemeClr>
              </a:solidFill>
            </a:endParaRPr>
          </a:p>
        </p:txBody>
      </p:sp>
    </p:spTree>
    <p:extLst>
      <p:ext uri="{BB962C8B-B14F-4D97-AF65-F5344CB8AC3E}">
        <p14:creationId xmlns:p14="http://schemas.microsoft.com/office/powerpoint/2010/main" val="2251696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72424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72424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pic>
        <p:nvPicPr>
          <p:cNvPr id="4" name="Imagen 3">
            <a:extLst>
              <a:ext uri="{FF2B5EF4-FFF2-40B4-BE49-F238E27FC236}">
                <a16:creationId xmlns:a16="http://schemas.microsoft.com/office/drawing/2014/main" id="{C638D0B8-B753-4D46-8A96-3021A051A85C}"/>
              </a:ext>
            </a:extLst>
          </p:cNvPr>
          <p:cNvPicPr>
            <a:picLocks noChangeAspect="1"/>
          </p:cNvPicPr>
          <p:nvPr/>
        </p:nvPicPr>
        <p:blipFill>
          <a:blip r:embed="rId2"/>
          <a:stretch>
            <a:fillRect/>
          </a:stretch>
        </p:blipFill>
        <p:spPr>
          <a:xfrm>
            <a:off x="478805" y="597752"/>
            <a:ext cx="10857917" cy="6126453"/>
          </a:xfrm>
          <a:prstGeom prst="rect">
            <a:avLst/>
          </a:prstGeom>
        </p:spPr>
      </p:pic>
    </p:spTree>
    <p:extLst>
      <p:ext uri="{BB962C8B-B14F-4D97-AF65-F5344CB8AC3E}">
        <p14:creationId xmlns:p14="http://schemas.microsoft.com/office/powerpoint/2010/main" val="3050267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sp>
        <p:nvSpPr>
          <p:cNvPr id="4" name="Rectángulo 3"/>
          <p:cNvSpPr/>
          <p:nvPr/>
        </p:nvSpPr>
        <p:spPr>
          <a:xfrm>
            <a:off x="800175" y="1134503"/>
            <a:ext cx="9872585" cy="5478423"/>
          </a:xfrm>
          <a:prstGeom prst="rect">
            <a:avLst/>
          </a:prstGeom>
        </p:spPr>
        <p:txBody>
          <a:bodyPr wrap="square">
            <a:spAutoFit/>
          </a:bodyPr>
          <a:lstStyle/>
          <a:p>
            <a:pPr algn="just">
              <a:spcAft>
                <a:spcPts val="1000"/>
              </a:spcAft>
            </a:pPr>
            <a:r>
              <a:rPr lang="es-ES" sz="2800" dirty="0">
                <a:solidFill>
                  <a:srgbClr val="C00000"/>
                </a:solidFill>
              </a:rPr>
              <a:t>Tipos de razones</a:t>
            </a:r>
          </a:p>
          <a:p>
            <a:pPr algn="just">
              <a:spcAft>
                <a:spcPts val="1000"/>
              </a:spcAft>
            </a:pPr>
            <a:r>
              <a:rPr lang="es-ES" sz="2800" dirty="0">
                <a:effectLst/>
                <a:ea typeface="Times New Roman" panose="02020603050405020304" pitchFamily="18" charset="0"/>
                <a:cs typeface="Times New Roman" panose="02020603050405020304" pitchFamily="18" charset="0"/>
              </a:rPr>
              <a:t>Cada razón sirve para medir un área específica de la empresa por lo tanto, el tipo y naturaleza  de la razón  o razones a utilizar va a depender del objetivo y enfoque analítico  que se pretenda, por ello se tiene que los índices financieros se dividen en cuatro grandes grupos fundamentales.</a:t>
            </a:r>
          </a:p>
          <a:p>
            <a:pPr marL="457200" indent="-457200" algn="just">
              <a:spcAft>
                <a:spcPts val="1000"/>
              </a:spcAft>
              <a:buFont typeface="Wingdings" panose="05000000000000000000" pitchFamily="2" charset="2"/>
              <a:buChar char="Ø"/>
            </a:pPr>
            <a:r>
              <a:rPr lang="es-ES" sz="2800" dirty="0">
                <a:ea typeface="Times New Roman" panose="02020603050405020304" pitchFamily="18" charset="0"/>
                <a:cs typeface="Times New Roman" panose="02020603050405020304" pitchFamily="18" charset="0"/>
              </a:rPr>
              <a:t>Razones de liquidez</a:t>
            </a:r>
          </a:p>
          <a:p>
            <a:pPr marL="457200" indent="-457200" algn="just">
              <a:spcAft>
                <a:spcPts val="1000"/>
              </a:spcAft>
              <a:buFont typeface="Wingdings" panose="05000000000000000000" pitchFamily="2" charset="2"/>
              <a:buChar char="Ø"/>
            </a:pPr>
            <a:r>
              <a:rPr lang="es-ES" sz="2800" dirty="0">
                <a:effectLst/>
                <a:ea typeface="Times New Roman" panose="02020603050405020304" pitchFamily="18" charset="0"/>
                <a:cs typeface="Times New Roman" panose="02020603050405020304" pitchFamily="18" charset="0"/>
              </a:rPr>
              <a:t>Razones de actividad</a:t>
            </a:r>
          </a:p>
          <a:p>
            <a:pPr marL="457200" indent="-457200" algn="just">
              <a:spcAft>
                <a:spcPts val="1000"/>
              </a:spcAft>
              <a:buFont typeface="Wingdings" panose="05000000000000000000" pitchFamily="2" charset="2"/>
              <a:buChar char="Ø"/>
            </a:pPr>
            <a:r>
              <a:rPr lang="es-ES" sz="2800" dirty="0">
                <a:ea typeface="Times New Roman" panose="02020603050405020304" pitchFamily="18" charset="0"/>
                <a:cs typeface="Times New Roman" panose="02020603050405020304" pitchFamily="18" charset="0"/>
              </a:rPr>
              <a:t>Razones de endeudamiento</a:t>
            </a:r>
          </a:p>
          <a:p>
            <a:pPr marL="457200" indent="-457200" algn="just">
              <a:spcAft>
                <a:spcPts val="1000"/>
              </a:spcAft>
              <a:buFont typeface="Wingdings" panose="05000000000000000000" pitchFamily="2" charset="2"/>
              <a:buChar char="Ø"/>
            </a:pPr>
            <a:r>
              <a:rPr lang="es-ES" sz="2800" dirty="0">
                <a:effectLst/>
                <a:ea typeface="Times New Roman" panose="02020603050405020304" pitchFamily="18" charset="0"/>
                <a:cs typeface="Times New Roman" panose="02020603050405020304" pitchFamily="18" charset="0"/>
              </a:rPr>
              <a:t>Razones de rentabilidad</a:t>
            </a:r>
          </a:p>
          <a:p>
            <a:pPr algn="just">
              <a:spcAft>
                <a:spcPts val="1000"/>
              </a:spcAft>
            </a:pPr>
            <a:endParaRPr lang="es-ES" sz="2000" dirty="0">
              <a:effectLst/>
              <a:ea typeface="Times New Roman" panose="02020603050405020304" pitchFamily="18" charset="0"/>
              <a:cs typeface="Times New Roman" panose="02020603050405020304" pitchFamily="18" charset="0"/>
            </a:endParaRPr>
          </a:p>
        </p:txBody>
      </p:sp>
      <p:pic>
        <p:nvPicPr>
          <p:cNvPr id="8" name="Picture 2" descr="https://lh6.googleusercontent.com/RWcfpnmbX0Nm3JsKdKMv0m9mjuRdMA8I7RU4-XZyzUydRP0yTPWVEigB3rr5396Bz9ECBB72SS3qSiMeFRIlYmboJOCAczknSNRYQ3yelOA559uE-STEQHL8ZpLx8DrfPRAyP6dhNN713XhrR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1788">
            <a:off x="8262844" y="4238799"/>
            <a:ext cx="3404714" cy="1965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524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sp>
        <p:nvSpPr>
          <p:cNvPr id="4" name="Rectángulo 3"/>
          <p:cNvSpPr/>
          <p:nvPr/>
        </p:nvSpPr>
        <p:spPr>
          <a:xfrm>
            <a:off x="261807" y="1280313"/>
            <a:ext cx="11245566" cy="4708981"/>
          </a:xfrm>
          <a:prstGeom prst="rect">
            <a:avLst/>
          </a:prstGeom>
        </p:spPr>
        <p:txBody>
          <a:bodyPr wrap="square">
            <a:spAutoFit/>
          </a:bodyPr>
          <a:lstStyle/>
          <a:p>
            <a:r>
              <a:rPr lang="es-ES" sz="2800" b="1" dirty="0">
                <a:solidFill>
                  <a:srgbClr val="C00000"/>
                </a:solidFill>
              </a:rPr>
              <a:t>Razones de liquidez</a:t>
            </a:r>
            <a:endParaRPr lang="es-NI" sz="2800" dirty="0">
              <a:solidFill>
                <a:srgbClr val="C00000"/>
              </a:solidFill>
            </a:endParaRPr>
          </a:p>
          <a:p>
            <a:pPr algn="just"/>
            <a:r>
              <a:rPr lang="es-ES" sz="2800" dirty="0"/>
              <a:t>Son las razones que muestran la relación que existe entre el efectivo de una empresa y otros activos circulantes y sus pasivos circulantes. Son los ratios que miden la disponibilidad o solvencia de dinero en efectivo, o la capacidad que tiene la empresa para cancelar sus obligaciones de corto plazo.</a:t>
            </a:r>
          </a:p>
          <a:p>
            <a:pPr algn="just"/>
            <a:endParaRPr lang="es-NI" sz="2800" dirty="0"/>
          </a:p>
          <a:p>
            <a:pPr algn="just"/>
            <a:r>
              <a:rPr lang="es-ES" sz="2800" dirty="0"/>
              <a:t>Es importante conocer el concepto de activo líquido.</a:t>
            </a:r>
          </a:p>
          <a:p>
            <a:pPr algn="just"/>
            <a:endParaRPr lang="es-ES" sz="2800" dirty="0"/>
          </a:p>
          <a:p>
            <a:pPr algn="just"/>
            <a:r>
              <a:rPr lang="es-MX" sz="2800" dirty="0"/>
              <a:t>¿Por qué una empresa con utilidades puede tener problemas de liquidez?</a:t>
            </a:r>
          </a:p>
          <a:p>
            <a:pPr algn="just"/>
            <a:endParaRPr lang="es-NI" sz="2800" dirty="0"/>
          </a:p>
          <a:p>
            <a:pPr algn="just">
              <a:spcAft>
                <a:spcPts val="1000"/>
              </a:spcAft>
            </a:pPr>
            <a:endParaRPr lang="es-ES" sz="2000" dirty="0">
              <a:effectLst/>
              <a:ea typeface="Times New Roman" panose="02020603050405020304" pitchFamily="18" charset="0"/>
              <a:cs typeface="Times New Roman" panose="02020603050405020304" pitchFamily="18" charset="0"/>
            </a:endParaRPr>
          </a:p>
        </p:txBody>
      </p:sp>
      <p:pic>
        <p:nvPicPr>
          <p:cNvPr id="9" name="Picture 2" descr="https://lh6.googleusercontent.com/RWcfpnmbX0Nm3JsKdKMv0m9mjuRdMA8I7RU4-XZyzUydRP0yTPWVEigB3rr5396Bz9ECBB72SS3qSiMeFRIlYmboJOCAczknSNRYQ3yelOA559uE-STEQHL8ZpLx8DrfPRAyP6dhNN713XhrRQ">
            <a:extLst>
              <a:ext uri="{FF2B5EF4-FFF2-40B4-BE49-F238E27FC236}">
                <a16:creationId xmlns:a16="http://schemas.microsoft.com/office/drawing/2014/main" id="{D794E807-3629-4323-9EFD-DA27A905A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1788">
            <a:off x="9436345" y="5255532"/>
            <a:ext cx="2686288" cy="1462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572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p:nvPr/>
        </p:nvSpPr>
        <p:spPr>
          <a:xfrm>
            <a:off x="0" y="-1098"/>
            <a:ext cx="4171950" cy="85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2928" y="3244"/>
            <a:ext cx="11549072" cy="857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42928" y="74532"/>
            <a:ext cx="7424820" cy="523220"/>
          </a:xfrm>
          <a:prstGeom prst="rect">
            <a:avLst/>
          </a:prstGeom>
          <a:noFill/>
        </p:spPr>
        <p:txBody>
          <a:bodyPr wrap="square" rtlCol="0">
            <a:spAutoFit/>
          </a:bodyPr>
          <a:lstStyle/>
          <a:p>
            <a:pPr lvl="0"/>
            <a:r>
              <a:rPr lang="es-ES" sz="2800" b="1" dirty="0">
                <a:solidFill>
                  <a:srgbClr val="002060"/>
                </a:solidFill>
              </a:rPr>
              <a:t>UNIDAD II: ANALISIS FINANCIEROS</a:t>
            </a:r>
            <a:endParaRPr lang="es-NI" sz="2400" dirty="0">
              <a:solidFill>
                <a:srgbClr val="002060"/>
              </a:solidFill>
            </a:endParaRPr>
          </a:p>
        </p:txBody>
      </p:sp>
      <p:sp>
        <p:nvSpPr>
          <p:cNvPr id="4" name="Rectángulo 3"/>
          <p:cNvSpPr/>
          <p:nvPr/>
        </p:nvSpPr>
        <p:spPr>
          <a:xfrm>
            <a:off x="261806" y="1280313"/>
            <a:ext cx="11549071" cy="5139869"/>
          </a:xfrm>
          <a:prstGeom prst="rect">
            <a:avLst/>
          </a:prstGeom>
        </p:spPr>
        <p:txBody>
          <a:bodyPr wrap="square">
            <a:spAutoFit/>
          </a:bodyPr>
          <a:lstStyle/>
          <a:p>
            <a:r>
              <a:rPr lang="es-ES" sz="2800" b="1" dirty="0">
                <a:solidFill>
                  <a:srgbClr val="C00000"/>
                </a:solidFill>
              </a:rPr>
              <a:t>Problemas de liquidez</a:t>
            </a:r>
          </a:p>
          <a:p>
            <a:pPr algn="just"/>
            <a:endParaRPr lang="es-MX" sz="2800" dirty="0"/>
          </a:p>
          <a:p>
            <a:pPr marL="457200" indent="-457200" algn="just">
              <a:buFont typeface="Wingdings" panose="05000000000000000000" pitchFamily="2" charset="2"/>
              <a:buChar char="Ø"/>
            </a:pPr>
            <a:r>
              <a:rPr lang="es-MX" sz="2800" dirty="0"/>
              <a:t>Porque </a:t>
            </a:r>
            <a:r>
              <a:rPr lang="es-MX" sz="2800" b="1" dirty="0"/>
              <a:t>las utilidades no son lo mismo que el efectivo disponible</a:t>
            </a:r>
            <a:r>
              <a:rPr lang="es-MX" sz="2800" dirty="0"/>
              <a:t>.</a:t>
            </a:r>
          </a:p>
          <a:p>
            <a:pPr marL="457200" indent="-457200" algn="just">
              <a:buFont typeface="Wingdings" panose="05000000000000000000" pitchFamily="2" charset="2"/>
              <a:buChar char="Ø"/>
            </a:pPr>
            <a:r>
              <a:rPr lang="es-MX" sz="2800" dirty="0"/>
              <a:t>La empresa puede tener ventas a crédito (se reconoce la utilidad, pero el dinero aún no ingresa).</a:t>
            </a:r>
          </a:p>
          <a:p>
            <a:pPr marL="457200" indent="-457200" algn="just">
              <a:buFont typeface="Wingdings" panose="05000000000000000000" pitchFamily="2" charset="2"/>
              <a:buChar char="Ø"/>
            </a:pPr>
            <a:r>
              <a:rPr lang="es-MX" sz="2800" dirty="0"/>
              <a:t>Puede haber mucho dinero invertido en </a:t>
            </a:r>
            <a:r>
              <a:rPr lang="es-MX" sz="2800" b="1" dirty="0"/>
              <a:t>inventarios o cuentas por cobrar</a:t>
            </a:r>
            <a:r>
              <a:rPr lang="es-MX" sz="2800" dirty="0"/>
              <a:t>, lo que limita el flujo de efectivo.</a:t>
            </a:r>
          </a:p>
          <a:p>
            <a:pPr marL="457200" indent="-457200" algn="just">
              <a:buFont typeface="Wingdings" panose="05000000000000000000" pitchFamily="2" charset="2"/>
              <a:buChar char="Ø"/>
            </a:pPr>
            <a:r>
              <a:rPr lang="es-MX" sz="2800" dirty="0"/>
              <a:t>Aunque existan utilidades, </a:t>
            </a:r>
            <a:r>
              <a:rPr lang="es-MX" sz="2800" b="1" dirty="0"/>
              <a:t>si los gastos y deudas de corto plazo </a:t>
            </a:r>
            <a:r>
              <a:rPr lang="es-MX" sz="2800" dirty="0"/>
              <a:t>no se cubren oportunamente, la empresa enfrenta problemas de liquidez.</a:t>
            </a:r>
          </a:p>
          <a:p>
            <a:pPr marL="457200" indent="-457200" algn="just">
              <a:buFont typeface="Wingdings" panose="05000000000000000000" pitchFamily="2" charset="2"/>
              <a:buChar char="Ø"/>
            </a:pPr>
            <a:r>
              <a:rPr lang="es-MX" sz="2800" dirty="0"/>
              <a:t>Una mala gestión del </a:t>
            </a:r>
            <a:r>
              <a:rPr lang="es-MX" sz="2800" b="1" dirty="0"/>
              <a:t>capital de trabajo </a:t>
            </a:r>
            <a:r>
              <a:rPr lang="es-MX" sz="2800" dirty="0"/>
              <a:t>puede provocar que la empresa “sea rentable, pero no líquida”.</a:t>
            </a:r>
            <a:endParaRPr lang="es-NI" sz="2800" dirty="0"/>
          </a:p>
          <a:p>
            <a:pPr algn="just">
              <a:spcAft>
                <a:spcPts val="1000"/>
              </a:spcAft>
            </a:pPr>
            <a:endParaRPr lang="es-ES" sz="2000" dirty="0">
              <a:effectLst/>
              <a:ea typeface="Times New Roman" panose="02020603050405020304" pitchFamily="18" charset="0"/>
              <a:cs typeface="Times New Roman" panose="02020603050405020304" pitchFamily="18" charset="0"/>
            </a:endParaRPr>
          </a:p>
        </p:txBody>
      </p:sp>
      <p:pic>
        <p:nvPicPr>
          <p:cNvPr id="8" name="Picture 2" descr="https://lh6.googleusercontent.com/RWcfpnmbX0Nm3JsKdKMv0m9mjuRdMA8I7RU4-XZyzUydRP0yTPWVEigB3rr5396Bz9ECBB72SS3qSiMeFRIlYmboJOCAczknSNRYQ3yelOA559uE-STEQHL8ZpLx8DrfPRAyP6dhNN713XhrRQ">
            <a:extLst>
              <a:ext uri="{FF2B5EF4-FFF2-40B4-BE49-F238E27FC236}">
                <a16:creationId xmlns:a16="http://schemas.microsoft.com/office/drawing/2014/main" id="{EDCFE488-AC5D-4BF7-A313-801FB5794E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1788">
            <a:off x="8693461" y="85165"/>
            <a:ext cx="3404714" cy="1965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81278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4500</TotalTime>
  <Words>3176</Words>
  <Application>Microsoft Office PowerPoint</Application>
  <PresentationFormat>Panorámica</PresentationFormat>
  <Paragraphs>286</Paragraphs>
  <Slides>37</Slides>
  <Notes>0</Notes>
  <HiddenSlides>0</HiddenSlides>
  <MMClips>0</MMClips>
  <ScaleCrop>false</ScaleCrop>
  <HeadingPairs>
    <vt:vector size="6" baseType="variant">
      <vt:variant>
        <vt:lpstr>Fuentes usadas</vt:lpstr>
      </vt:variant>
      <vt:variant>
        <vt:i4>10</vt:i4>
      </vt:variant>
      <vt:variant>
        <vt:lpstr>Tema</vt:lpstr>
      </vt:variant>
      <vt:variant>
        <vt:i4>2</vt:i4>
      </vt:variant>
      <vt:variant>
        <vt:lpstr>Títulos de diapositiva</vt:lpstr>
      </vt:variant>
      <vt:variant>
        <vt:i4>37</vt:i4>
      </vt:variant>
    </vt:vector>
  </HeadingPairs>
  <TitlesOfParts>
    <vt:vector size="49" baseType="lpstr">
      <vt:lpstr>Arial</vt:lpstr>
      <vt:lpstr>Arial Black</vt:lpstr>
      <vt:lpstr>Calibri</vt:lpstr>
      <vt:lpstr>Calibri Light</vt:lpstr>
      <vt:lpstr>Cambria Math</vt:lpstr>
      <vt:lpstr>Roboto</vt:lpstr>
      <vt:lpstr>Tahoma</vt:lpstr>
      <vt:lpstr>Times New Roman</vt:lpstr>
      <vt:lpstr>Verdana</vt:lpstr>
      <vt:lpstr>Wingdings</vt:lpstr>
      <vt:lpstr>Tema de Office</vt:lpstr>
      <vt:lpstr>1_Office Theme</vt:lpstr>
      <vt:lpstr>II UNIDAD</vt:lpstr>
      <vt:lpstr>2.2 Empleo de las razones financieras en el análisis de  los estados financieros.</vt:lpstr>
      <vt:lpstr>Objetivos de  la Unidad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Programa Académico Ingeniería de Sistemas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Hazzely Orozco Miranda</dc:creator>
  <cp:lastModifiedBy>Allan Francisco Obando Delgadillo</cp:lastModifiedBy>
  <cp:revision>436</cp:revision>
  <dcterms:created xsi:type="dcterms:W3CDTF">2015-02-26T14:28:10Z</dcterms:created>
  <dcterms:modified xsi:type="dcterms:W3CDTF">2025-09-23T05:52:35Z</dcterms:modified>
</cp:coreProperties>
</file>